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9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2" r:id="rId6"/>
    <p:sldId id="307" r:id="rId7"/>
    <p:sldId id="264" r:id="rId8"/>
    <p:sldId id="263" r:id="rId9"/>
    <p:sldId id="267" r:id="rId10"/>
    <p:sldId id="310" r:id="rId11"/>
    <p:sldId id="308" r:id="rId12"/>
    <p:sldId id="269" r:id="rId13"/>
    <p:sldId id="271" r:id="rId14"/>
    <p:sldId id="272" r:id="rId15"/>
    <p:sldId id="273" r:id="rId16"/>
    <p:sldId id="309" r:id="rId17"/>
    <p:sldId id="278" r:id="rId18"/>
    <p:sldId id="280" r:id="rId19"/>
    <p:sldId id="281" r:id="rId20"/>
    <p:sldId id="317" r:id="rId21"/>
    <p:sldId id="282" r:id="rId22"/>
    <p:sldId id="311" r:id="rId23"/>
    <p:sldId id="318" r:id="rId24"/>
    <p:sldId id="312" r:id="rId25"/>
    <p:sldId id="316" r:id="rId26"/>
    <p:sldId id="297" r:id="rId27"/>
    <p:sldId id="30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5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2810"/>
    <a:srgbClr val="0070C0"/>
    <a:srgbClr val="7F7F7F"/>
    <a:srgbClr val="767171"/>
    <a:srgbClr val="595959"/>
    <a:srgbClr val="F2F2F2"/>
    <a:srgbClr val="E7E6E6"/>
    <a:srgbClr val="3B3838"/>
    <a:srgbClr val="CC6600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579" autoAdjust="0"/>
    <p:restoredTop sz="79091" autoAdjust="0"/>
  </p:normalViewPr>
  <p:slideViewPr>
    <p:cSldViewPr snapToGrid="0">
      <p:cViewPr varScale="1">
        <p:scale>
          <a:sx n="82" d="100"/>
          <a:sy n="82" d="100"/>
        </p:scale>
        <p:origin x="60" y="228"/>
      </p:cViewPr>
      <p:guideLst>
        <p:guide orient="horz" pos="1049"/>
        <p:guide pos="554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大家好，我是数学科学学院的李欣嘉，我要汇报的题目是人脸识别之人的性别和年龄识别。想做一个书店入口处用户使用的根据年龄、性别属性分类的书籍推荐系统。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22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爬取后对数据集的标签进行了清洗，主要是用</a:t>
            </a:r>
            <a:r>
              <a:rPr lang="en-US" altLang="zh-CN" dirty="0" smtClean="0"/>
              <a:t>face++</a:t>
            </a:r>
            <a:r>
              <a:rPr lang="zh-CN" altLang="en-US" dirty="0" smtClean="0"/>
              <a:t>重新打了一遍标签以及人工快速扫描了一部分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32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下面是人脸检测和校准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871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脸检测是将人脸从图片中截取出来。我找到了四种方法，作为一个项目，我们可以不对方法的原理特别清楚，但必须对方法的优劣清楚，因为我们的应用场景是用户在设备前截取脸部图像，因此是偏正脸、因为摄像头与用户距离相对固定，因此尺寸大小相对固定，最重要的为了良好的用户体验，我们需要算法延迟小，即计算量小，因此针对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选用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上最快的第三种方法。如果真的到了实用的阶段，肯定要部署在英伟达的</a:t>
            </a:r>
            <a:r>
              <a:rPr lang="en-US" altLang="zh-CN" dirty="0" err="1" smtClean="0"/>
              <a:t>jjetson</a:t>
            </a:r>
            <a:r>
              <a:rPr lang="en-US" altLang="zh-CN" baseline="0" dirty="0" smtClean="0"/>
              <a:t> tx1/2</a:t>
            </a:r>
            <a:r>
              <a:rPr lang="zh-CN" altLang="en-US" baseline="0" dirty="0" smtClean="0"/>
              <a:t>或者 </a:t>
            </a:r>
            <a:r>
              <a:rPr lang="en-US" altLang="zh-CN" baseline="0" dirty="0" err="1" smtClean="0"/>
              <a:t>jetson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nano</a:t>
            </a:r>
            <a:r>
              <a:rPr lang="zh-CN" altLang="en-US" baseline="0" dirty="0" smtClean="0"/>
              <a:t>之类的开发板上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届时需要选用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上最快的方法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19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检测出的人脸不可避免地会出现歪头和轻微侧脸的情况，而人脸校准是公认的提高精度的方法。</a:t>
            </a:r>
            <a:r>
              <a:rPr lang="en-US" altLang="zh-CN" dirty="0" smtClean="0"/>
              <a:t>DEX</a:t>
            </a:r>
            <a:r>
              <a:rPr lang="zh-CN" altLang="en-US" dirty="0" smtClean="0"/>
              <a:t>是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年一篇关于性别识别的文章</a:t>
            </a:r>
            <a:r>
              <a:rPr lang="en-US" altLang="zh-CN" dirty="0" smtClean="0"/>
              <a:t>,</a:t>
            </a:r>
            <a:r>
              <a:rPr lang="zh-CN" altLang="en-US" dirty="0" smtClean="0"/>
              <a:t>它提出</a:t>
            </a:r>
            <a:r>
              <a:rPr lang="zh-CN" altLang="en-US" kern="100" dirty="0" smtClean="0">
                <a:latin typeface="宋体" panose="02010600030101010101" pitchFamily="2" charset="-122"/>
                <a:ea typeface="+mn-ea"/>
                <a:cs typeface="Times New Roman" panose="02020603050405020304" pitchFamily="18" charset="0"/>
              </a:rPr>
              <a:t>以</a:t>
            </a:r>
            <a:r>
              <a:rPr lang="en-US" altLang="zh-CN" kern="100" dirty="0" smtClean="0">
                <a:latin typeface="宋体" panose="02010600030101010101" pitchFamily="2" charset="-122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kern="100" dirty="0" smtClean="0">
                <a:latin typeface="宋体" panose="02010600030101010101" pitchFamily="2" charset="-122"/>
                <a:ea typeface="+mn-ea"/>
                <a:cs typeface="Times New Roman" panose="02020603050405020304" pitchFamily="18" charset="0"/>
              </a:rPr>
              <a:t>度为步长旋转图片</a:t>
            </a:r>
            <a:r>
              <a:rPr lang="en-US" altLang="zh-CN" kern="100" dirty="0" smtClean="0">
                <a:latin typeface="宋体" panose="02010600030101010101" pitchFamily="2" charset="-122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宋体" panose="02010600030101010101" pitchFamily="2" charset="-122"/>
                <a:ea typeface="+mn-ea"/>
                <a:cs typeface="Times New Roman" panose="02020603050405020304" pitchFamily="18" charset="0"/>
              </a:rPr>
              <a:t>选取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分数最高的图片</a:t>
            </a:r>
            <a:r>
              <a:rPr lang="en-US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实际上是一种遍历的方法</a:t>
            </a:r>
            <a:r>
              <a:rPr lang="en-US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en-US" altLang="zh-CN" kern="1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DeepFace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将检测到的人脸映射到标准脸</a:t>
            </a:r>
            <a:r>
              <a:rPr lang="en-US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而我采用的是我原创的方法</a:t>
            </a:r>
            <a:r>
              <a:rPr lang="en-US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假设人的鼻梁是脸的中轴线</a:t>
            </a:r>
            <a:r>
              <a:rPr lang="en-US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检测人脸关键点</a:t>
            </a:r>
            <a:r>
              <a:rPr lang="en-US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以鼻子为脸中轴旋转</a:t>
            </a:r>
            <a:r>
              <a:rPr lang="zh-CN" altLang="en-US" dirty="0" smtClean="0"/>
              <a:t>。这种方法易操作，效果不错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但是由于人脸关键件共</a:t>
            </a:r>
            <a:r>
              <a:rPr lang="en-US" altLang="zh-CN" dirty="0" smtClean="0"/>
              <a:t>68</a:t>
            </a:r>
            <a:r>
              <a:rPr lang="zh-CN" altLang="en-US" dirty="0" smtClean="0"/>
              <a:t>个</a:t>
            </a:r>
            <a:r>
              <a:rPr lang="en-US" altLang="zh-CN" dirty="0" smtClean="0"/>
              <a:t>,</a:t>
            </a:r>
            <a:r>
              <a:rPr lang="zh-CN" altLang="en-US" dirty="0" smtClean="0"/>
              <a:t>因此检测的点有些冗余</a:t>
            </a:r>
            <a:r>
              <a:rPr lang="en-US" altLang="zh-CN" dirty="0" smtClean="0"/>
              <a:t>.</a:t>
            </a:r>
            <a:r>
              <a:rPr lang="zh-CN" altLang="en-US" dirty="0" smtClean="0"/>
              <a:t>一种改进思路是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仅检测眼睛和嘴巴三个点</a:t>
            </a:r>
            <a:r>
              <a:rPr lang="en-US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用中垂线。当然目前我用的还是方法</a:t>
            </a:r>
            <a:r>
              <a:rPr lang="en-US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lang="en-US" altLang="zh-CN" dirty="0" smtClean="0"/>
          </a:p>
          <a:p>
            <a:r>
              <a:rPr lang="zh-CN" altLang="en-US" dirty="0" smtClean="0"/>
              <a:t>我想强调的是</a:t>
            </a:r>
            <a:r>
              <a:rPr lang="en-US" altLang="zh-CN" dirty="0" smtClean="0"/>
              <a:t>,</a:t>
            </a:r>
            <a:r>
              <a:rPr lang="zh-CN" altLang="en-US" dirty="0" smtClean="0"/>
              <a:t>要结合直观感觉、基本常识，多做实验，勇于提出自己的方法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尤其是在做项目上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结果好就是好的方法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64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这是检测与校准的效果</a:t>
            </a:r>
            <a:r>
              <a:rPr lang="en-US" altLang="zh-CN" dirty="0" smtClean="0"/>
              <a:t>,</a:t>
            </a:r>
            <a:r>
              <a:rPr lang="zh-CN" altLang="en-US" dirty="0" smtClean="0"/>
              <a:t>第一张是原图</a:t>
            </a:r>
            <a:r>
              <a:rPr lang="en-US" altLang="zh-CN" dirty="0" smtClean="0"/>
              <a:t>,</a:t>
            </a:r>
            <a:r>
              <a:rPr lang="zh-CN" altLang="en-US" dirty="0" smtClean="0"/>
              <a:t>第二张是检测到的人脸</a:t>
            </a:r>
            <a:r>
              <a:rPr lang="en-US" altLang="zh-CN" dirty="0" smtClean="0"/>
              <a:t>,</a:t>
            </a:r>
            <a:r>
              <a:rPr lang="zh-CN" altLang="en-US" dirty="0" smtClean="0"/>
              <a:t>明显有些歪头</a:t>
            </a:r>
            <a:r>
              <a:rPr lang="en-US" altLang="zh-CN" dirty="0" smtClean="0"/>
              <a:t>,</a:t>
            </a:r>
            <a:r>
              <a:rPr lang="zh-CN" altLang="en-US" dirty="0" smtClean="0"/>
              <a:t>我们找到鼻子两个关键点</a:t>
            </a:r>
            <a:r>
              <a:rPr lang="en-US" altLang="zh-CN" dirty="0" smtClean="0"/>
              <a:t>,</a:t>
            </a:r>
            <a:r>
              <a:rPr lang="zh-CN" altLang="en-US" dirty="0" smtClean="0"/>
              <a:t>检测鼻梁做旋转，对旋转后的人脸取外接矩形得到了校准后的人脸</a:t>
            </a:r>
            <a:r>
              <a:rPr lang="en-US" altLang="zh-CN" dirty="0" smtClean="0"/>
              <a:t>,</a:t>
            </a:r>
            <a:r>
              <a:rPr lang="zh-CN" altLang="en-US" dirty="0" smtClean="0"/>
              <a:t>我们可以看到效果不错</a:t>
            </a:r>
            <a:r>
              <a:rPr lang="en-US" altLang="zh-CN" dirty="0" smtClean="0"/>
              <a:t>,</a:t>
            </a:r>
            <a:r>
              <a:rPr lang="zh-CN" altLang="en-US" dirty="0" smtClean="0"/>
              <a:t>左侧有部分背景是因为取了外接矩形</a:t>
            </a:r>
            <a:r>
              <a:rPr lang="en-US" altLang="zh-CN" dirty="0" smtClean="0"/>
              <a:t>,</a:t>
            </a:r>
            <a:r>
              <a:rPr lang="zh-CN" altLang="en-US" dirty="0" smtClean="0"/>
              <a:t>含有少量边界同时增加了模型的泛化能力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076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细心的同学可以看出来</a:t>
            </a:r>
            <a:r>
              <a:rPr lang="en-US" altLang="zh-CN" dirty="0" smtClean="0"/>
              <a:t>,</a:t>
            </a:r>
            <a:r>
              <a:rPr lang="zh-CN" altLang="en-US" dirty="0" smtClean="0"/>
              <a:t>与之前展示的图片相比</a:t>
            </a:r>
            <a:r>
              <a:rPr lang="en-US" altLang="zh-CN" dirty="0" smtClean="0"/>
              <a:t>,</a:t>
            </a:r>
            <a:r>
              <a:rPr lang="zh-CN" altLang="en-US" dirty="0" smtClean="0"/>
              <a:t>这一张被换掉了</a:t>
            </a:r>
            <a:r>
              <a:rPr lang="en-US" altLang="zh-CN" dirty="0" smtClean="0"/>
              <a:t>,</a:t>
            </a:r>
            <a:r>
              <a:rPr lang="zh-CN" altLang="en-US" dirty="0" smtClean="0"/>
              <a:t>这是因为原图在检测关键点的时候失败了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即对应关键点缺省了</a:t>
            </a:r>
            <a:r>
              <a:rPr lang="en-US" altLang="zh-CN" dirty="0" smtClean="0"/>
              <a:t>,</a:t>
            </a:r>
            <a:r>
              <a:rPr lang="zh-CN" altLang="en-US" dirty="0" smtClean="0"/>
              <a:t>因此换了这张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这说明该方法存在对一些照片不识别的情况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可能是因为脸部检测或者关键点检测失败导致的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在这种情况下</a:t>
            </a:r>
            <a:r>
              <a:rPr lang="en-US" altLang="zh-CN" dirty="0" smtClean="0"/>
              <a:t>,</a:t>
            </a:r>
            <a:r>
              <a:rPr lang="zh-CN" altLang="en-US" dirty="0" smtClean="0"/>
              <a:t>为了降低错误率而影响用户体验</a:t>
            </a:r>
            <a:r>
              <a:rPr lang="en-US" altLang="zh-CN" dirty="0" smtClean="0"/>
              <a:t>,</a:t>
            </a:r>
            <a:r>
              <a:rPr lang="zh-CN" altLang="en-US" dirty="0" smtClean="0"/>
              <a:t>我们会让用户重新再拍摄一张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校准只能把歪头摆正，不能把侧脸转为正脸，但是前面提到的投射到标准脸上的方法是可以解决这个问题的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985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454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这里主要用经典的</a:t>
            </a:r>
            <a:r>
              <a:rPr lang="en-US" altLang="zh-CN" dirty="0" smtClean="0"/>
              <a:t>AlexNet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VGG16</a:t>
            </a:r>
            <a:r>
              <a:rPr lang="zh-CN" altLang="en-US" dirty="0" smtClean="0"/>
              <a:t>两种网络结构，其中为适应年龄的六分类输出和性别的二分类输出，将最后一层的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个输出改为响应的输出维度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716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我的代码是用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写的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在一块</a:t>
            </a:r>
            <a:r>
              <a:rPr lang="en-US" altLang="zh-CN" dirty="0" smtClean="0"/>
              <a:t>NVIDIA Titan </a:t>
            </a:r>
            <a:r>
              <a:rPr lang="en-US" altLang="zh-CN" dirty="0" err="1" smtClean="0"/>
              <a:t>xp</a:t>
            </a:r>
            <a:r>
              <a:rPr lang="zh-CN" altLang="en-US" dirty="0" smtClean="0"/>
              <a:t>上跑。训练过程用了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个技巧：一个是使用在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上预训练的网络参数；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是对不同的卷积层和全连接层使用不同的学习率，前面几层学习的是初级特征，且已经预训练好因此学习率设置的很小</a:t>
            </a:r>
            <a:r>
              <a:rPr lang="en-US" altLang="zh-CN" dirty="0" smtClean="0"/>
              <a:t>(1e-4)</a:t>
            </a:r>
            <a:r>
              <a:rPr lang="zh-CN" altLang="en-US" dirty="0" smtClean="0"/>
              <a:t>；</a:t>
            </a:r>
            <a:r>
              <a:rPr lang="en-US" altLang="zh-CN" dirty="0" smtClean="0"/>
              <a:t>3</a:t>
            </a:r>
            <a:r>
              <a:rPr lang="zh-CN" altLang="en-US" dirty="0" smtClean="0"/>
              <a:t>是对图片进行归一化，即减去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RGB</a:t>
            </a:r>
            <a:r>
              <a:rPr lang="zh-CN" altLang="en-US" dirty="0" smtClean="0"/>
              <a:t>通道均值除以标准差；</a:t>
            </a:r>
            <a:r>
              <a:rPr lang="en-US" altLang="zh-CN" dirty="0" smtClean="0"/>
              <a:t>4</a:t>
            </a:r>
            <a:r>
              <a:rPr lang="zh-CN" altLang="en-US" dirty="0" smtClean="0"/>
              <a:t>是全连接层使用</a:t>
            </a:r>
            <a:r>
              <a:rPr lang="en-US" altLang="zh-CN" dirty="0" smtClean="0"/>
              <a:t>dropout</a:t>
            </a:r>
            <a:r>
              <a:rPr lang="zh-CN" altLang="en-US" dirty="0" smtClean="0"/>
              <a:t>防止过拟合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05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对于性别的识别，准确率较高的是</a:t>
            </a:r>
            <a:r>
              <a:rPr lang="en-US" altLang="zh-CN" dirty="0" smtClean="0"/>
              <a:t>VGG16,</a:t>
            </a:r>
            <a:r>
              <a:rPr lang="zh-CN" altLang="en-US" dirty="0" smtClean="0"/>
              <a:t>输入的校准后的人脸被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224*224</a:t>
            </a:r>
            <a:r>
              <a:rPr lang="zh-CN" altLang="en-US" dirty="0" smtClean="0"/>
              <a:t>，输出维度为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batch_size</a:t>
            </a:r>
            <a:r>
              <a:rPr lang="zh-CN" altLang="en-US" dirty="0" smtClean="0"/>
              <a:t>选为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，训练</a:t>
            </a:r>
            <a:r>
              <a:rPr lang="en-US" altLang="zh-CN" dirty="0" smtClean="0"/>
              <a:t>20</a:t>
            </a:r>
            <a:r>
              <a:rPr lang="zh-CN" altLang="en-US" dirty="0" smtClean="0"/>
              <a:t>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22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我主要从背景和应用场景，数据集爬取制作，人脸的检测和校准，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识别模型，一个应用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五个方面展开我的汇报。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35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这是训练汇总的每个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的训练精度和损失函数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我们可以看出</a:t>
            </a:r>
            <a:r>
              <a:rPr lang="en-US" altLang="zh-CN" dirty="0" smtClean="0"/>
              <a:t>,</a:t>
            </a:r>
            <a:r>
              <a:rPr lang="zh-CN" altLang="en-US" dirty="0" smtClean="0"/>
              <a:t>整体上精度是均值增加，方差减小；损失函数是整体上均值降低，方差减小的。说明模型确实是收敛的。准确率等间距降低很多是因为在写程序的时候准确率是除以</a:t>
            </a:r>
            <a:r>
              <a:rPr lang="en-US" altLang="zh-CN" dirty="0" smtClean="0"/>
              <a:t>batch size,</a:t>
            </a:r>
            <a:r>
              <a:rPr lang="zh-CN" altLang="en-US" dirty="0" smtClean="0"/>
              <a:t>然而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不能整除训练集总数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6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这是性别的分类结果，</a:t>
            </a:r>
            <a:r>
              <a:rPr lang="en-US" altLang="zh-CN" dirty="0" smtClean="0"/>
              <a:t>VS</a:t>
            </a:r>
            <a:r>
              <a:rPr lang="zh-CN" altLang="en-US" dirty="0" smtClean="0"/>
              <a:t>的意思的</a:t>
            </a:r>
            <a:r>
              <a:rPr lang="en-US" altLang="zh-CN" dirty="0" smtClean="0"/>
              <a:t>VGG16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的比较。</a:t>
            </a:r>
            <a:r>
              <a:rPr lang="en-US" altLang="zh-CN" dirty="0" smtClean="0"/>
              <a:t>VGG16</a:t>
            </a:r>
            <a:r>
              <a:rPr lang="zh-CN" altLang="en-US" dirty="0" smtClean="0"/>
              <a:t>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节点上训练了</a:t>
            </a:r>
            <a:r>
              <a:rPr lang="en-US" altLang="zh-CN" dirty="0" smtClean="0"/>
              <a:t>25</a:t>
            </a:r>
            <a:r>
              <a:rPr lang="zh-CN" altLang="en-US" dirty="0" smtClean="0"/>
              <a:t>个小时，比层数较少的</a:t>
            </a:r>
            <a:r>
              <a:rPr lang="en-US" altLang="zh-CN" dirty="0" smtClean="0"/>
              <a:t>AlexNet</a:t>
            </a:r>
            <a:r>
              <a:rPr lang="zh-CN" altLang="en-US" dirty="0" smtClean="0"/>
              <a:t>训练时间长很多，但训练集上准确率</a:t>
            </a:r>
            <a:r>
              <a:rPr lang="en-US" altLang="zh-CN" dirty="0" smtClean="0"/>
              <a:t>9745%</a:t>
            </a:r>
            <a:r>
              <a:rPr lang="zh-CN" altLang="en-US" dirty="0" smtClean="0"/>
              <a:t>在测试集上准确率</a:t>
            </a:r>
            <a:r>
              <a:rPr lang="en-US" altLang="zh-CN" dirty="0" smtClean="0"/>
              <a:t>96.89%,</a:t>
            </a:r>
            <a:r>
              <a:rPr lang="zh-CN" altLang="en-US" dirty="0" smtClean="0"/>
              <a:t>均比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高很多。由于我们是要做出一个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，所以要考虑模型大小和单张推断时间，模型大小</a:t>
            </a:r>
            <a:r>
              <a:rPr lang="en-US" altLang="zh-CN" dirty="0" smtClean="0"/>
              <a:t>512Mb,</a:t>
            </a:r>
            <a:r>
              <a:rPr lang="zh-CN" altLang="en-US" dirty="0" smtClean="0"/>
              <a:t>还是比较大的，在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上单张推断时间为</a:t>
            </a:r>
            <a:r>
              <a:rPr lang="en-US" altLang="zh-CN" dirty="0" smtClean="0"/>
              <a:t>0.0094s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10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对年龄识别做相同的训练，只是输出维度变为</a:t>
            </a:r>
            <a:r>
              <a:rPr lang="en-US" altLang="zh-CN" dirty="0" smtClean="0"/>
              <a:t>6,Batch size</a:t>
            </a:r>
            <a:r>
              <a:rPr lang="zh-CN" altLang="en-US" dirty="0" smtClean="0"/>
              <a:t>减小是因为其网络结构变大，</a:t>
            </a:r>
            <a:r>
              <a:rPr lang="en-US" altLang="zh-CN" dirty="0" err="1" smtClean="0"/>
              <a:t>batch_size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会导致内存溢出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85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这是训练过程中的准确率和损失函数，我们可以看到随训练步数的增大</a:t>
            </a:r>
            <a:r>
              <a:rPr lang="en-US" altLang="zh-CN" dirty="0" smtClean="0"/>
              <a:t>,</a:t>
            </a:r>
            <a:r>
              <a:rPr lang="zh-CN" altLang="en-US" dirty="0" smtClean="0"/>
              <a:t>模型在每个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上的准确率升高</a:t>
            </a:r>
            <a:r>
              <a:rPr lang="en-US" altLang="zh-CN" dirty="0" smtClean="0"/>
              <a:t>,loss</a:t>
            </a:r>
            <a:r>
              <a:rPr lang="zh-CN" altLang="en-US" dirty="0" smtClean="0"/>
              <a:t>减小。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993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年龄的混淆矩阵是比较有用的。年龄识别同样训练了接近一天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在训练集上准确率</a:t>
            </a:r>
            <a:r>
              <a:rPr lang="en-US" altLang="zh-CN" dirty="0" smtClean="0"/>
              <a:t>97.45%,</a:t>
            </a:r>
            <a:r>
              <a:rPr lang="zh-CN" altLang="en-US" dirty="0" smtClean="0"/>
              <a:t>在测试集上准确率</a:t>
            </a:r>
            <a:r>
              <a:rPr lang="en-US" altLang="zh-CN" dirty="0" smtClean="0"/>
              <a:t>77.28%,</a:t>
            </a:r>
            <a:r>
              <a:rPr lang="zh-CN" altLang="en-US" dirty="0" smtClean="0"/>
              <a:t>年龄是有些过拟合的</a:t>
            </a:r>
            <a:endParaRPr lang="en-US" altLang="zh-CN" dirty="0" smtClean="0"/>
          </a:p>
          <a:p>
            <a:r>
              <a:rPr lang="zh-CN" altLang="en-US" dirty="0" smtClean="0"/>
              <a:t>明显可以看出，少年和青年，以及中年的识别率较低，是因为制作数据集时候本来就是偏艺术的照片招致的，中年偏年轻，少年偏老。另外，颜色越深表明比例越大</a:t>
            </a:r>
            <a:r>
              <a:rPr lang="en-US" altLang="zh-CN" dirty="0" smtClean="0"/>
              <a:t>,</a:t>
            </a:r>
            <a:r>
              <a:rPr lang="zh-CN" altLang="en-US" dirty="0" smtClean="0"/>
              <a:t>除掉对角线上识别正确的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可以看出，相邻年龄段误识别率较高，这说明模型确实学习到了人脸随年龄的变化</a:t>
            </a:r>
            <a:endParaRPr lang="en-US" altLang="zh-CN" dirty="0" smtClean="0"/>
          </a:p>
          <a:p>
            <a:r>
              <a:rPr lang="zh-CN" altLang="en-US" dirty="0" smtClean="0"/>
              <a:t>模型太大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不适合部署到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上，两种方法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一种是部署在英伟达的开发板上；另外一种是选用体量小的</a:t>
            </a:r>
            <a:r>
              <a:rPr lang="en-US" altLang="zh-CN" dirty="0" smtClean="0"/>
              <a:t>(</a:t>
            </a:r>
            <a:r>
              <a:rPr lang="zh-CN" altLang="en-US" dirty="0" smtClean="0"/>
              <a:t>例如针对于手机的模型</a:t>
            </a:r>
            <a:r>
              <a:rPr lang="en-US" altLang="zh-CN" dirty="0" smtClean="0"/>
              <a:t>,</a:t>
            </a:r>
            <a:r>
              <a:rPr lang="zh-CN" altLang="en-US" dirty="0" smtClean="0"/>
              <a:t>会降低准确率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303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最后是应用的一个</a:t>
            </a:r>
            <a:r>
              <a:rPr lang="en-US" altLang="zh-CN" dirty="0" smtClean="0"/>
              <a:t>demo,</a:t>
            </a:r>
            <a:r>
              <a:rPr lang="zh-CN" altLang="en-US" dirty="0" smtClean="0"/>
              <a:t>我录了段视频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946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数据增强是防止过拟合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7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为什么想做这个呢，一个意识到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很多推荐系统需要对用户年龄性别进行分类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；另一个是使用过旷视人工智能平台的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Detect API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，想自己做一个试试</a:t>
            </a:r>
            <a:endParaRPr lang="en-US" altLang="zh-CN" dirty="0" smtClean="0"/>
          </a:p>
          <a:p>
            <a:r>
              <a:rPr lang="zh-CN" altLang="en-US" dirty="0" smtClean="0"/>
              <a:t>作业的意义是：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870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作为一学期的课程项目，目前我已经完成数据集制作、清洗、人脸检测、校准、模型训练以及调参得到一个较好的结果，还有部分计划在下半学期完成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23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整体框架是选取合适的图片网址；选定图片筛选条件，爬取图片制作数据集，对数据进行清洗，对人脸进行检测，进行人脸校准，训练性别和年龄识别模型，获取用户图片，识别性别和年龄，最终推荐书籍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67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下面，详细说一下数据爬取过程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755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为什么要爬取数据集呢，因为目前公开数据集以白人为主，例如我试过的</a:t>
            </a:r>
            <a:r>
              <a:rPr lang="en-US" altLang="zh-CN" dirty="0" smtClean="0"/>
              <a:t>IMDB-WIKI</a:t>
            </a:r>
            <a:r>
              <a:rPr lang="zh-CN" altLang="en-US" dirty="0" smtClean="0"/>
              <a:t>数据集，而我们的推荐系统以中国人为主，另外通过制作数据集，可以更好地理解使用公开数据集时出现的各种问题。我主要从视觉中国和</a:t>
            </a:r>
            <a:r>
              <a:rPr lang="en-US" altLang="zh-CN" dirty="0" smtClean="0"/>
              <a:t>VEER</a:t>
            </a:r>
            <a:r>
              <a:rPr lang="zh-CN" altLang="en-US" dirty="0" smtClean="0"/>
              <a:t>两个网址爬取图片，目前视觉中国因为众所周知的原因已经登不上去了。为了免去打标签的烦恼，我设定人数为一个人，这样年龄为婴儿、儿童、青少年、青年、中年、老年以及性别为男和女即为图片中人脸的标签，由于书籍推荐中区分男婴女婴男童女童意义不大，因此不对其性别进行分类。图片质量大概在</a:t>
            </a:r>
            <a:r>
              <a:rPr lang="en-US" altLang="zh-CN" dirty="0" smtClean="0"/>
              <a:t>50~100KB</a:t>
            </a:r>
            <a:r>
              <a:rPr lang="zh-CN" altLang="en-US" dirty="0" smtClean="0"/>
              <a:t>左右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55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这是爬取数据集的基本信息统计，有些类别不满</a:t>
            </a:r>
            <a:r>
              <a:rPr lang="en-US" altLang="zh-CN" dirty="0" smtClean="0"/>
              <a:t>3000</a:t>
            </a:r>
            <a:r>
              <a:rPr lang="zh-CN" altLang="en-US" dirty="0" smtClean="0"/>
              <a:t>是因为爬取时解析原网页正则表达式匹配有误导致的。</a:t>
            </a:r>
            <a:endParaRPr lang="en-US" altLang="zh-CN" dirty="0" smtClean="0"/>
          </a:p>
          <a:p>
            <a:r>
              <a:rPr lang="zh-CN" altLang="en-US" dirty="0" smtClean="0"/>
              <a:t>我们可以看出 不管是哪个网址，男青少年数量较少，这是我们的模型识别青少年</a:t>
            </a:r>
            <a:r>
              <a:rPr lang="en-US" altLang="zh-CN" dirty="0" smtClean="0"/>
              <a:t>/</a:t>
            </a:r>
            <a:r>
              <a:rPr lang="zh-CN" altLang="en-US" dirty="0" smtClean="0"/>
              <a:t>青年准确率低的原因之一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733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以上是爬取图片的展示，这是借鉴了很多数据集的命名方法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命名规则为 年龄分类标签</a:t>
            </a:r>
            <a:r>
              <a:rPr lang="en-US" altLang="zh-CN" dirty="0" smtClean="0"/>
              <a:t>+</a:t>
            </a:r>
            <a:r>
              <a:rPr lang="zh-CN" altLang="en-US" dirty="0" smtClean="0"/>
              <a:t>性别分类标签</a:t>
            </a:r>
            <a:r>
              <a:rPr lang="en-US" altLang="zh-CN" dirty="0" smtClean="0"/>
              <a:t>+</a:t>
            </a:r>
            <a:r>
              <a:rPr lang="zh-CN" altLang="en-US" dirty="0" smtClean="0"/>
              <a:t>数据来源</a:t>
            </a:r>
            <a:r>
              <a:rPr lang="en-US" altLang="zh-CN" dirty="0" smtClean="0"/>
              <a:t>+</a:t>
            </a:r>
            <a:r>
              <a:rPr lang="zh-CN" altLang="en-US" dirty="0" smtClean="0"/>
              <a:t>原网页页码</a:t>
            </a:r>
            <a:r>
              <a:rPr lang="en-US" altLang="zh-CN" dirty="0" smtClean="0"/>
              <a:t>+</a:t>
            </a:r>
            <a:r>
              <a:rPr lang="zh-CN" altLang="en-US" dirty="0" smtClean="0"/>
              <a:t>原页码图片次序。我们可以看出这个数据集的特点：照片偏艺术照，青少年偏老，青年偏年轻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65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1"/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0820CF-B880-4189-942D-D702A7CBA730}" type="datetimeFigureOut">
              <a:rPr lang="zh-CN" altLang="en-US" smtClean="0"/>
              <a:pPr/>
              <a:t>2019/5/8</a:t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1299220"/>
              </p:ext>
            </p:extLst>
          </p:nvPr>
        </p:nvGraphicFramePr>
        <p:xfrm>
          <a:off x="0" y="1355463"/>
          <a:ext cx="1691680" cy="3873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529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界定与表征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直接连接符 10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1358722"/>
            <a:ext cx="1691680" cy="728261"/>
            <a:chOff x="0" y="1272662"/>
            <a:chExt cx="1691680" cy="788186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0070C0">
                <a:alpha val="89804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主要内容</a:t>
              </a:r>
              <a:endParaRPr lang="zh-CN" altLang="en-US" sz="2400" dirty="0"/>
            </a:p>
          </p:txBody>
        </p:sp>
        <p:sp>
          <p:nvSpPr>
            <p:cNvPr id="14" name="等腰三角形 1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5513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14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/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最优参数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17345" y="139954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VGG16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性别识别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年龄识别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46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/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17345" y="139954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VGG16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性别识别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年龄识别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9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/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17345" y="139954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>
                <a:solidFill>
                  <a:schemeClr val="bg2">
                    <a:lumMod val="50000"/>
                  </a:schemeClr>
                </a:solidFill>
              </a:rPr>
              <a:t>VGG16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性别识别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0070C0"/>
                </a:solidFill>
              </a:rPr>
              <a:t>年龄识别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018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/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最优参数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17345" y="139954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>
                <a:solidFill>
                  <a:schemeClr val="bg2">
                    <a:lumMod val="50000"/>
                  </a:schemeClr>
                </a:solidFill>
              </a:rPr>
              <a:t>VGG16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性别识别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0070C0"/>
                </a:solidFill>
              </a:rPr>
              <a:t>年龄识别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74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/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17345" y="139954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>
                <a:solidFill>
                  <a:schemeClr val="bg2">
                    <a:lumMod val="50000"/>
                  </a:schemeClr>
                </a:solidFill>
              </a:rPr>
              <a:t>VGG16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性别识别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0070C0"/>
                </a:solidFill>
              </a:rPr>
              <a:t>年龄识别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56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/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识别结果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17345" y="139954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>
                <a:solidFill>
                  <a:schemeClr val="bg2">
                    <a:lumMod val="50000"/>
                  </a:schemeClr>
                </a:solidFill>
              </a:rPr>
              <a:t>VGG16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性别识别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年龄识别</a:t>
            </a:r>
            <a:endParaRPr lang="zh-CN" altLang="en-US" sz="1800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76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/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拓展改进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17345" y="139954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>
                <a:solidFill>
                  <a:schemeClr val="bg2">
                    <a:lumMod val="50000"/>
                  </a:schemeClr>
                </a:solidFill>
              </a:rPr>
              <a:t>VGG16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性别识别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年龄识别</a:t>
            </a:r>
            <a:endParaRPr lang="zh-CN" altLang="en-US" sz="1800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667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19988198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影响因素辨识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042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08779837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界定与表征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交通需求影响因素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82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9078965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界定与表征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交通供给影响因素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106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5006137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数据集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背 景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648426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思路来源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研究现状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研究方法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042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1867091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界定与表征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交通管理影响因素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00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-供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83687942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界定与表征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交通</a:t>
            </a:r>
            <a:r>
              <a:rPr lang="zh-CN" altLang="en-US" sz="4000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供给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影响因素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25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-管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68642493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界定与表征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交通</a:t>
            </a:r>
            <a:r>
              <a:rPr lang="zh-CN" altLang="en-US" sz="4000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管理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影响因素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36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干预对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88767825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demo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6200000">
            <a:off x="1547664" y="4752834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809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干预对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62406511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demo</a:t>
                      </a:r>
                      <a:endParaRPr lang="zh-CN" altLang="en-US" sz="1800" kern="1200" dirty="0" smtClean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下一步思路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6200000">
            <a:off x="1547664" y="4752834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22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干预对策-高密度开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47575238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  <a:endParaRPr lang="zh-CN" altLang="en-US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界定与表征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交通结构干预对策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6200000">
            <a:off x="1547664" y="4752834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12" name="泪滴形 11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2890301" y="188263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城市采用高密度开发模式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4727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4389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161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51792961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数据集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6993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背 景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648426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67171"/>
                </a:solidFill>
              </a:rPr>
              <a:t>课题来源</a:t>
            </a:r>
            <a:endParaRPr lang="zh-CN" altLang="en-US" dirty="0">
              <a:solidFill>
                <a:srgbClr val="767171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研究现状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研究方法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1929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70289847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数据集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背 景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648426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67171"/>
                </a:solidFill>
              </a:rPr>
              <a:t>课题来源</a:t>
            </a:r>
            <a:endParaRPr lang="zh-CN" altLang="en-US" dirty="0">
              <a:solidFill>
                <a:srgbClr val="767171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67171"/>
                </a:solidFill>
              </a:rPr>
              <a:t>研究现状</a:t>
            </a:r>
            <a:endParaRPr lang="zh-CN" altLang="en-US" dirty="0">
              <a:solidFill>
                <a:srgbClr val="767171"/>
              </a:solidFill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研究方法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695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4589765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7" name="组合 26"/>
          <p:cNvGrpSpPr/>
          <p:nvPr userDrawn="1"/>
        </p:nvGrpSpPr>
        <p:grpSpPr>
          <a:xfrm>
            <a:off x="0" y="2064750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数据集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23868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08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0570311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检测与校准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9665767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人脸检测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0773763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73763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人脸校准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69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0614292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检测与校准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9665767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人脸检测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0773763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10773763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人脸校准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64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7777420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17345" y="139954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VGG16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性别识别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人脸识别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09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/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7671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检测与校准</a:t>
                      </a:r>
                      <a:endParaRPr lang="zh-CN" altLang="en-US" dirty="0">
                        <a:solidFill>
                          <a:srgbClr val="7671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09286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17345" y="139954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VGG16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756422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9756422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性别识别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864418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0864417" y="128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年龄识别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41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AAB38-F5A3-43C5-844B-413AEF3C02AD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50DA7-01C9-499F-A740-DA0EEA53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0" r:id="rId5"/>
    <p:sldLayoutId id="2147483658" r:id="rId6"/>
    <p:sldLayoutId id="2147483670" r:id="rId7"/>
    <p:sldLayoutId id="2147483662" r:id="rId8"/>
    <p:sldLayoutId id="2147483671" r:id="rId9"/>
    <p:sldLayoutId id="2147483673" r:id="rId10"/>
    <p:sldLayoutId id="2147483674" r:id="rId11"/>
    <p:sldLayoutId id="2147483672" r:id="rId12"/>
    <p:sldLayoutId id="2147483675" r:id="rId13"/>
    <p:sldLayoutId id="2147483676" r:id="rId14"/>
    <p:sldLayoutId id="2147483677" r:id="rId15"/>
    <p:sldLayoutId id="2147483678" r:id="rId16"/>
    <p:sldLayoutId id="2147483659" r:id="rId17"/>
    <p:sldLayoutId id="2147483660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79" r:id="rId24"/>
    <p:sldLayoutId id="2147483668" r:id="rId25"/>
    <p:sldLayoutId id="2147483655" r:id="rId26"/>
    <p:sldLayoutId id="2147483669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2246807"/>
            <a:ext cx="12192000" cy="138499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endParaRPr lang="en-US" altLang="zh-CN" sz="900" dirty="0" smtClean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spcAft>
                <a:spcPts val="1800"/>
              </a:spcAft>
            </a:pPr>
            <a:r>
              <a:rPr lang="zh-CN" altLang="en-US" sz="3600" dirty="0" smtClean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sz="3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</a:t>
            </a:r>
            <a:r>
              <a:rPr lang="zh-CN" altLang="en-US" sz="3400" dirty="0" smtClean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脸识别之人的性别和年龄识别</a:t>
            </a:r>
            <a:endParaRPr lang="en-US" altLang="zh-CN" sz="3400" dirty="0" smtClean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spcAft>
                <a:spcPts val="1800"/>
              </a:spcAft>
            </a:pPr>
            <a:endParaRPr lang="zh-CN" altLang="en-US" sz="9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53691" y="4340506"/>
            <a:ext cx="2749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4E4E4E"/>
                </a:solidFill>
                <a:latin typeface="+mn-ea"/>
              </a:rPr>
              <a:t>汇报人： 李 欣 嘉</a:t>
            </a:r>
            <a:endParaRPr lang="en-US" altLang="zh-CN" sz="2000" dirty="0" smtClean="0">
              <a:solidFill>
                <a:srgbClr val="4E4E4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4E4E4E"/>
                </a:solidFill>
                <a:latin typeface="+mn-ea"/>
              </a:rPr>
              <a:t>学  </a:t>
            </a:r>
            <a:r>
              <a:rPr lang="zh-CN" altLang="en-US" sz="2000" dirty="0">
                <a:solidFill>
                  <a:srgbClr val="4E4E4E"/>
                </a:solidFill>
                <a:latin typeface="+mn-ea"/>
              </a:rPr>
              <a:t>院</a:t>
            </a:r>
            <a:r>
              <a:rPr lang="zh-CN" altLang="en-US" sz="2000" dirty="0" smtClean="0">
                <a:solidFill>
                  <a:srgbClr val="4E4E4E"/>
                </a:solidFill>
                <a:latin typeface="+mn-ea"/>
              </a:rPr>
              <a:t>：数学科学学院</a:t>
            </a:r>
            <a:endParaRPr lang="zh-CN" altLang="en-US" sz="2000" dirty="0">
              <a:solidFill>
                <a:srgbClr val="4E4E4E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299048" y="4433101"/>
            <a:ext cx="254643" cy="85093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8426370" y="5272459"/>
            <a:ext cx="2876792" cy="115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2246807"/>
            <a:ext cx="1384995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CvAAAAMgCAYAAAD/LLekAAAgAElEQVR4XuzdDXhcZZn/8fs+k6QJ7bSAioqriPSvEjRN5iXd2hWyShEFQYGq4F9EWcAVxBdcXwqCqKC4yIqiu4Kg4i6oBRUVRYoYXmqXzpxJGrUqW1T0r7KsS20DTZpkzv2/nuxM9uR0XjNJyMv3XNdeu8w853me83nOZK+e+c39qHAggAACCCCAAAIIIIAAAggggAACCCCAAAIIIIAAAggggAACCCCAAAIIIIAAAggggAACCCCAwKwJ6KyNxEAIIIAAAggggAACCCCAAAIIIIAAAggggAACCCCAAAIIIIAAAggggAACCCCAAAIIIIAAAgggIAR4uQkQQAABBBBAAAEEEEAAAQQQQAABBBBAAAEEEEAAAQQQQAABBBBAAAEEEEAAAQQQQAABBBCYRQECvLOIzVAIIIAAAggggAACCCCAAAIIIIAAAggggAACCCCAAAIIIIAAAggggAACCCCAAAIIIIAAAggQ4OUeQAABBBBAAAEEEEAAAQQQQAABBBBAAAEEEEAAAQQQQAABBBBAAAEEEEAAAQQQQAABBBBAYBYFCPDOIjZDIYAAAggggAACCCCAAAIIIIAAAggggAACCCCAAAIIIIAAAggggAACCCCAAAIIIIAAAgggQICXewABBBBAAAEEEEAAAQQQQAABBBBAAAEEEEAAAQQQQAABBBBAAAEEEEAAAQQQQAABBBBAAIFZFCDAO4vYDIUAAggggAACCCCAAAIIIIAAAggggAACCCCAAAIIIIAAAggggAACCCCAAAIIIIAAAggggAABXu4BBBBAAAEEEEAAAQQQQAABBBBAAAEEEEAAAQQQQAABBBBAAAEEEEAAAQQQQAABBBBAAAEEZlGAAO8sYjMUAggggAACCCCAAAIIIIAAAggggAACc13ARDwVCeb6PJnfAhG45BJPLr2U+22BLCeXgQACCCCAAAIIIIAAAggggAACCCCAAAK1CxDgrd2KlggggAACCCCAAAIIIIAAAggggAACCCw4gftWJ5Jmdoaa9pjYYSLSNgcvclhEHlLR3rwEX+nJ9Gfm4Bzn5JQ6X35S2jzvzSLSYyKHqUjrHJzokIg+JBL0Bup9+ad3bvTn4ByZEgIIIIAAAggggAACCCCAAAIIIIAAAgggMK0CBHinlZPOEJgTAu5z7f5n2iuX9PT0NPX29o41eJWeiFjhfxrsam6d3t7e3rJ9+/aRuTUrZoMAAggggAACCCCAAAIIIIBAeYH7uhMXmtnH5qHRJUdm+j4yD+c9q1Nete7ki0X00lkddBoGU9OL+u/aeNk0dEUXCCCAAAIIIIAAAggggAACCCCAAAIIIIDAnBWYlQBvMpn8hIi8P6Jwhe/7H5izMrM4sVQq9T4zOzky5JW+72+cxWlUHSqZTK5Q1bea2f6Rxr2+7/+4agcVGqRSKdfv9aEmD4jI8b7v/7lSvx0dHUtbWlquN7OTROSXIjJkZpva2tqu2Lx582Ctc0okEq9V1c5Q+02+799f6/kz1W7lypVL9t9//0+Y2YFm1quq9w4NDf0+HBJdvXr18nw+v05E/sbM1ojIKhG5Mh6PXzoNYduJS3NzWbFixTUi8lTP8z69dOnSzdX6d4HfwcHBDjNbpappEflbETnMzE7I5XJ3NOCm6XQ6ZWYXmNmFvu8/VE9fyWRyPxG5TkROC5+nqmdms9kb6umr2La9vX1ZW1ubO7dZVT/f3Nx8/5YtW4Zq7SudTh8VBEHvdM2n1nFphwACCCCAAAIIIIAAAgggsHgF7ksn3mJiU/p38NxQs7OPzPS7f99zlBDoPPrks0z12nmLY3bmtrtuncf357yVZ+IIIIAAAggggAACCCCAAAIIIIAAAgggMEsC8zrAu3bt2vjQ0NCZqnrALHlNGsbMdra1tV1fT1C01DxLBZwbCRKGx+ju7j40CAK39WHVw/O8h7Zu3fqbMg01mUyeJyKfibzv2r/K930Xnq3pSKVSzzOzD7oQaCaT+bk7qVKAtxACvcTMhsbGxq4eGBh4ojiQu758Pn+7iBweGvy6oaGh8+qphBpdg6h/KpV6gZlNCnvWdLEVGtVy/yQSiVeoqgtyx0NdPRSLxV61devWB91rLli7fPnyq1X1nFCbP5rZK3O53ECj8yyen0gkOlT1ByJycOG134vIp4eGhq7dvn3746XGcaHW/fbb7yuFgHW4yU0icpbv+3vqnV9nZ+dzY7GY+0HAmS4sKyI3Dg0NnVtuDmU+c9Me4E2n0y8JgsCFkotrtVNErhkdHb0ifM+Wu97pDPAmk8m/EREX6p7xw8z6c7nct2Z8IAZAAAEEEEAAAQQQQAABBBCYdoF701073A9tp73j2erQ5OEjs33Pna3h5ts4q9at/42IzVsfNXuo/65bV843d+aLAAIIIIAAAggggAACCCCAAAIIIIAAAgjUKjCvA7zJZPKpIvI9EVld6wVPc7uaqsRWG3MmA7wlgrFlp1MpNJxKpV5kZs76kBIdfDwej19crRqrq5bb1NT0TlX9kIi0isi3ReQM3/d3VQrwdnV1vdzzPBdidUHtHap6fjab/aGIBMlk8rjCPTAxramEn6sFeEuFK6utaw3vV7x/ksnkM83sZlU9KtLXB33fv0JErPh6ifCoe+uqeDz+/mrrUsM8XRNNpVIbSmyp+bFqlX4La+QCni5sWzwGPc87NpPJ/KTG8cebdXV1rfI8z4VknxE+T1X/rlA5d8KkUr/TXYG3EDK/UkTeGRn3XN/3P1/LNU5ngLeez30tc6vShmrq04BIFwgggAACCCCAAAIIIIDAbAvck+58iYpunu1xp3s8EznqqEzfvdPd73zv78XHnHSkZ9498/06VGVt/5231PX8aL5fM/NHAAEEEEAAAQQQQAABBBBAAAEEEEAAgcUjQIC3sbVeFAFeV0W1ra3tcyJyehmuQTNbn8vlXKi27NHV1XWw53nfEJG1oUaXxOPxyx9//PHTzez60OvjtkEQtJQ4pxhglWQyeZmIfDB03qOqemw2m+2rZ2nnWoC3EAh1QeeLI9exx8y+qqr/GXm9RUROEpHnh17/o4i4Sre1Vrnd5Pv+/aXc0un0s4MguM1laEPvu+rJJ/q+/5Crhj08PLyk1LmxWOzAsbGxL6nqSyLvf7FwfaPl1qq1tXVvuMJ1wWWDiFwaOWenmb0ql8v9ey3rPt0B3hLViUVV71XV12cymUdqmRMB3lqUaIMAAggggAACCCCAAAIIIDBdAvekEueo2r9MV39PVj9met5R2Zx7bsUREuhcd/K5JnrNAkB527ZNt3xhAVwHl4AAAggggAACCCCAAAIIIIAAAggggAACCOwjQIC3sZtiOgK8mkwmPyki7w1PxfO8nkwm03CVjHoqcZapXOvm934R+XgVqgc9zzspk8m4UGfZI5FIvEJVXTXdeKHRTs/zXmtmh0UDvPl8/g2xWMwFNcPB4TtbWlpO3bJly2NdXV1Pi8Vit5nZmtCAm/L5/Ov6+/v/Us/SzrEAryYSiTNU1X05Ea5aW88l1d22QuVidw+cJyKfiXR6vu/77osgK1VFuu4JlD5hn+quHR0dBzU3N98sIi+LnHL36OjoqQMDA49WG3s6A7yFUPElInJRaFwXSn6j7/vuXpf29vaW1tbW01T10Apze46rSB1+X1W/a2YVw+iqelM2m/1V+Lx6PvfVrGp4nwq8NSDRBAEEEEAAAQQQQAABBBCYawL3dScuLLHTzlybZtX5qNmHX5rtj/7Qt+p5C71Bx9GnXKIqH57v16mmF/XftdH9gJ8DAQQQQAABBBBAAAEEEEAAAQQQQAABBBBYcAILMcA7LCK/EJGyVT2nuIouSHm4iLSGzm84wFsuSDhXArxdXV0v9zzPhRAPCF333WZ2jaq6irkTr5vZPap6qu/7fypnXAg7Xiki7yy0+baqXiAiPaUCvJ7nudCjq0Tr3CeFhNPp9EuCILgjFAYWM/ua53nhSr77TCWfz2/r6+v7r/AbUwjw1r32JSqsluyjjPkUb9vaTysX4C1TfXciSO1GmM0ArxuvRBC8eKEficfjH+3t7R2rdOXTGeBNJBKHq+oPROSQ4pjuPhweHj5r+/btjxd89hOR60TktNpXpLaWpf5WlAjw/j4Igtd7nvcf0V5dAF5VvxN5/XwRcSHpSYerppzP511V52ToDQK8tS0VrRBAAAEEEEAAAQQQQACBOSXQm+662Nt3h5s5NcdaJuOJfORvMn3uh7UcIYFV69ZfKmLRnZ3moZFdsm3TrR+ZhxNnyggggAACCCCAAAIIIIAAAggggAACCCCAQFWBugK8PT09rbt3775cVddW7XlyA1dZ8hmRc9y28r+rpx8z27x8+fINvb29LqTrQoNPFZHvicjqUD91BytrmcNMjVUmSDgoIut833fX0tARDfKFQ5qV3iv4OtcbReT5oUkMmtn65cuX/2hwcNA9PP9gZII3Dg0NnVsMLpaavAs8isgXPc/7WDab/aGIBCUChxPrmEgkkp7nXRUEwZdzudyXXcVXEdFUKrVhKpViXOBx586d/75ixYq0qo4HsoMgOFNV3xCa75Wq6uYmnuc9ZGbPCYKgt5H7rJYAbyG8+68lPi8PquoGEdlVytTMloiIC0L/bej9H4vIp1R1by03kbvOrVu3/ibStlQF5vF7IJfLjfsU7pVPiIir1DzdR8lwaIkgeHHcARE5yff9hypNZLoCvGWq7+40s1flcrl/D/k82QHeh83slblczv24YdJR4r6UcmHuMn8HCfBO911PfwgggAACCCCAAAIIIIDALAgQ4J0F5CdxCAK8TyI+QyOAAAIIIIAAAggggAACCCCAAAIIIIAAAjUK1BXgLRd6q3Gs6WjmKj+e5fv+HtdZpVBta2vr3uHhYRdqnI7DjecCeNMeFi5zDWXDdvVezFQDvOl0+oggCL4ZCe+64ScqnHZ1dR3sed43RGRSoFtVvxSLxd71wAMP7A7Pd5qqtI7bLFmy5D9HRkZcZeCX1WviArxBEPy8xHqW7MqFGVX1oRkO8LpA8glm9qVItePinCoG08t8Nid9Xup1cu1LVZcVkavj8fh7w1VuU6nU+8zs5PAYquqZ2WElrueXIjLp3ig3N1W9NZvNfrLU+8lk8oUiclvhHh02s4+OjY1dPTAw8ES1a52uAG8ymUyIyHdF5ODQmB+Px+MXO59EIvHSwg8e3Fp8/EmswPuoqrqwfakfTbzYzK6KmE0E2COvrzCzyyN/FwjwVrvheB8BBBBAAAEEEEAAAQQQmIMCBHjn4KJM45QI8E4jJl0hgAACCCCAAAIIIIAAAggggAACCCCAAAIzJLBgA7wi8t7pqgjqApxm5raYn/YAb3d396H5fP52EXFVaYvHqAum+r5/f6PrPpUAbyKR6FBVF44NV94VM7tHVU/1ff9PxXkVKsa6tgdE5npbEARv7+vr+2Px9ekM8MZisYOCINgkIs31Gk1TgNePxWKn5fP5x2od38zWqKq7j4rHRCi34Ojur/GKwCUOV3XaVU9198Y+R5mw7E4XPDazoIY5nh+t+Lxy5coly5cvv1pVzwmd74LPJ7oKt4UQ7KfM7IHdu3ffvGPHjkmVfiMB22IXd4+Ojp46MDDwaHhOrrp3b2/viCuGXMNci01cdeDz3GdFVS/IZrO/rvXc6QjwlvHp8zzvxEwm8/tkMrlCRFzF6NcU1u1xM/uWqv6/MvN0lcrPCL+nqt81s75K16WqN2Wz2V+F25SoaF0rzVTaEeCdihrnIIAAAggggAACCCCAAAJPsgAB3qkvwNq1a+PFwgGuiMDmzZvdblrlDm/NmjX7j4yMePl8fqy/v9/truR2l5rRgwDv1Hjdbkt79+5d7tarhrWdGKS9vb2lra1teeGFPcUCFLXMwt1PQRA0b9my5S91PhurpXvaIIAAAggggAACCCCAAAIIIIAAAggggMAcFiDAW8PizGSAN5VKdZnZHSJyUHgqZnZ2Lpe7robpVWxSb4C3UGn2KyJySKTjBz3POymTybgAZ/jQRCJxhqp+oUSYdoeZnZfL5e50X0xMV4BXRF5dCDq+JzQRF2x1lV2HQq+5h+auSmvxKIZg/15EHmqwAm+jS+PODwd4D47FYreZWWo6Oq63DxdqzmQy94TPSyaTx4nIt0Lr6ozf6Pu+C2y7CtjrReTfCu/vUNXzs9nsD90XDe7LjsHBwStF5J2hPnd6nvfa8DgdHR1Lm5ub3yYi7zazD+VyORd4redLLK/Qvp5z3NxdRW33+Tpt0s2semY2m72hFr9qPqlU6nQz+2Lkc+Gu79xSX+Kk0+mjIlWexf3tqXU+4TkT4K1lBWmDAAIIIIAAAggggAACCCxugcUW4E0mk26XoO+LyKGe562LPgcp3g2JRGKDql5mZjfs3r377cUfLLtnHY8//vgpZrZBRF4cuXvcsxK3a5gL544fhfanmdnHROTZofZ3e553fhAEbyoUH5iRH8YutgBvo+vrnlE1NTW9U1VdUYhwoYK7zex9uVzOL/UXY/Xq1U8fGxtzux65H8AXf5g/6opBmNkFfX19D0eet32iuO6xWOwf8/m82xXpdNem1PO5xf1XiqtHAAEEEEAAAQQQQAABBBBAAAEEEEBg4QsQ4K1hjWcywFsIAbrKq9Hjs/F4/D29vb1jNUyxbJMSQb4rVdWFLF1F3VcUKhUXz/+piPyfElVgdwZBsL6vr+9HpQYqhDU/JCIXl3jfPbC+TFUvN7PjVbUz1Mbdf38tIutKnOcq994kInsi7w17nveTIAiuDVcIVtVv7tmz583bt29/vNi+RCByUz6ff11/f/9fksnkU+dSgFdENJVKbSh8qdPIkk/p3OgXBOl0+tlBENwmIl2hDr/sed4Hx8bG/kpVn62ql4a/sDKzL+zevfud7outEuFW142r8ntNMaCbSqV6zMyFaFcWxnhYVY/PZrM/m9JF/O9J2tnZuSIWizWV68fzvLZ8Pv9PqnpypM35InJzlfHdPflMEXE+R4TafrsQWN7jed7TgyD4asSvXAh+vAsCvA2uOqcjgAACCCCAAAIIIIAAAgjUJbDYAryFnXQ+r6pvFZGP+75/YfRHxGvWrDlwZGTEhXHdbj/rs9nsLQ61vb19WVtb22Xu2UYBeUBV73b/t5m9rPCD8uN93/+ze63EszIX/rxLVZ9lZu4H0+6513+6cUSEAG/FO9cu2bbp1o9Uu7kbWd+Ojo6Dmpub3bPGE0XkEfeDdjN7TFWPFJGXikjJZ6OpVOoFZnajiHSLyIOq+n0zcztUvarwzGyfZ0HFAgdm5p5LuR+mT/z4nQBvtVXmfQQQQAABBBBAAAEEEEAAAQQQQAABBBaewLQEeKs9XCxTebXiw+kyFSRdoNNVsxgPdZYJYY5XNXUP480sGs5zFS09M3MVN8KVFHa6yrNmFpRZYldJ9MclAp8TFVSnemskk0n3kPbTJc6fCJtOtW933ixX4iw11X2qrrpG7qH6ihUrzhMRV4WkWJ0ifL6zfaOqPiWbzWZD28dpMpl8v/uiJTLYjfF4/Jze3l5XZXf8KHHt4ftnYvvCQnMXQC5+CeNeCgc5XSAzHa2O2si6FM6ddP9EqjG7rRfjoTEq3mtlKspO+rzUM99UKuUqyoxX2q3xeNB9yeH7/i8LFU+i4dYbh4aGzo0ErEuFhO8eHR09dWBg4NHwuJFtCPeZUktLS1DcZrBcdd0ar6NqMxfoD4LgKar6yaqN/7eBC7KfU6nC8AwHeB9VVVcN5ncl5vxiM3PVXsLHRNA/8voKM7s8HJ6fqS8a67ClKQIIIIAAAggggAACCCCAwBQEFluA1xElEoljVfU7qrotn8+f2NfX54K0E0c6nX5JEAR3qOqvQu+Hn0U97HnemzOZzL2h8K/7IfHKWCz2h9Azy+KuRY+r6luy2ex3iu27u7ufMjY2do2qvqEwMAHeivdvbQHeqa5veBcpM/taU1PTeVu3bv1v11/hPbeT12dE5M6WlpZTt2zZ8ph7L5lMrhARt9PSa1T1H5ubmy/ZsmXL+M5ga9asadu7d68raOB2nJr4wXvhvGIFXldIwYWFL/B93/2YXXt6erxGizlM4U8BpyCAAAIIIIAAAggggAACCCCAAAIIIIDAkyiwYAO8xYoXUdupBh0rhYXLjVVtXXt6eloHBwe/UNwmLdLeBe6OzWazfdX6qfR+nQFeVzHiaBE5uJExI+deHY/H3xt6+KzpdDoVBMGnChUsyg31UzPLFKqiuK0FP5DJZLLpdPqvSlSGdX3sE3gubnkYGuBK3/ffF62uEnl4Pt7chTSz2ewNxXNLhCtdVQ23ZeLE1oiFtvsEHFX1PSLiHspPOsxseNeuXZniVoxr166NDw8P32hm/arqAqyfD50wqwHe0LaDz6/hXpgIp7a3ty9ta2v7XPieNrN7VPVU3/f/FO0rkUi8QlVdUDgcVv5IPB7/aPgLi1Lh1khfEz6zEeBV1V+6L/Qi865ENR5gbm1tXRepQh0+5zkickb4BVX9rpmV/Rugqjdls9lfRQcu8bl/2MxemcvlfhFtW09wuMzfwRn5orGG+44mCCCAAAIIIIAAAggggAACDQgsxgBvV1fXwbFY7DYzW2VmJ+RyOfdv++Lhgrquyu4HVfWibDbrfsBqiUTicFX9gYgcaGbrc7nc+M5W5Y7Ozs79Y7HYNwo7Tn3Q9/0ros+iIj9+npF/V69at/5SESu1W1YDd82TcWrtAd4prm9HYX3drl6v8n3/ofBVhqoyp92a+r7vnkFNhMFF5L6Wlpb1xWBv8dzQs7V8LBY7buvWrb9x74UKXQwGQfDacjuePRnSjIkAAggggAACCCCAAAIIIIAAAggggAACsy9AgPd/zKtWKp2JAO+qVaue1dTU9D0R6Syz9O/yff/qRm6LegK8rkKoqr5ARFzg1FUl/oyZuW0Fn13HHH4vIu5LCnfe7lBoUFOp1BFBEHxYVU8QkeZQnztFZKuIvKLCOKOqeq2ZubYXlWj3i/DD8EKFDFdV9B2htmU9o1WiawjwlgzUlrpPqlWoDl9LZ2fnc/fff///9/jjj59uZtfX4d5Q0+gcI9sOVuzbVScZHh4+a8WKFfnR0dFLzewfwmvred5rM5nMPaU6KayT2wbRVYctHoPRL8TmWoC3ubn528UtNWuAn9gusUw18hq6KN2k3L1FgHfKpJyIAAIIIIAAAggggAACCCwagcUY4HW/2U6lUhvMzO0IdVU8Hn9/8QfEXV1dTyuEew8pPM8acDdD8d/YqvrNPXv2vDm8u1CpmyW0w9JQuR/TRp5bEeCt/OTpkm2bbnXPjmo56l7f0O5on43H4++JVsANr1XxeWFk/Uo+byz8UP+rbseq8POb0LOhadl9rRYU2iCAAAIIIIAAAggggAACCCCAAAIIIIDA3BVYsAHeIAha3JZ2ItIa4XfBURcgPSL0+s9FxG1lNxpdKhcYbWtru354eHiJiLiw7epQm4pVUasteyGUuCkSZp04rdYvBiqNEw3yhSt6qmqXmb26eL57CB0EQVZVv2Jm54vInwsVKA6pdi2h98crfQZBMNbU1PTSZcuW3egefKdSqfPM7LMl+nkkCIL/G4vF3JcjjQRW3dq9zPf9+90Y4Yfkoetbn81mbyl1LXMlwFucWz3B6zrWpmzTUkHQ0Bzcdn6/U9W8mbnqzOH74WFVPT4Wi/1udHTUbQ14XmiQPS6YGwTBzZ7nWRAEz43FYvsX3w+C4AWqepCZPV1V3yQi+4XO7fM878RMJuMC4TLXArzZbPZLoS/83BTd/fdgoXr1AaHrmKhO7KrtPIkB3um4Tcr1MSNfNM7khOkbAQQQQAABBBBAAAEEEEBAZJEGeN0zhpe4XXVU9Vf5fP7Evr6+P7r7IZFIHKuq7vmg2ynoLN/390SCmh/zff9D1e6dZDJ5XOEZ4uaWlpYTopVZi+eHnhHMyL+rF2MF3sIzpJrXt729vaWtre0at94i4irk/leZ9XW7Jj1DRMbvgUiV5V+6IgbR81TVM7PDROQAVT09m826MG+4Am/JwHC1+4v3EUAAAQQQQAABBBBAAAEEEEAAAQQQQGBhCSzYAK+ZPW0K4dNSqzse0i28MZ0B3olt+SrcUoOe5x2byWR+MtXbrkSA98xsNnuD66/Uey5w+9hjjy0ZGBh4wn1JsXfv3uUjIyNereO3tLQES5Ys2R2tVhHaNu75ob5+bman5XK5gRKB1QfM7F2q+n4ReU0t45vZ2blc7jrXtru7+9B8Pn+7iBxeOPdRVT02m832leqrVIDXVZYVkRer6nJVHQmCoDd07oOqukFEdkX6W2FmbovFietUVVfR+KflriGfz2/r6+ub9AVBCY9hEflFqZC56zf8pUBoHFdF+SEzC2rwO7+4BWCxrVv/3t5ed+74+YUQ7bfcFw/FNqr6d+5+SiQSF6vqh2sYp54mV8fj8fe6e6meAK+b965duzrDYeHooGbmAvkXiMjfRt67UlUrboXped5DbtvDZDK5X0tLS2vxfk8kEn+tqt8P+4jIl0XkXPelnxuHAG89y09bBBBAAAEEEEAAAQQQQACBmRRYrAHe9vb2Zfvtt5/78fqrzeyEXC53RyGoe4XblUpVT81ms+6ZkPt3vPuxsXvWdFp0t6ZyaxN6plNxxy8CvLXe3VZPBV6Z6vrWOJvxsHWZndrKdhG+d2Z63Wu8DpohgAACCCCAAAIIIIAAAggggAACCCCAwBwRIMBbfSFmJMDb1dV1cGFbvlSVKUzazq/6dCe3qDfAWwz3lhun8MXFi83s/7gKwcVgYrV5RSqWuOY3NjU1vc/M9svn8881szWqelmon2J148eSyaSrmPzPrtKFqn7OzNaFA7KhcyYqV3R1db3c87y7Qu/1j42NHb9t27Y/lJprlWDlFZ7n/SAS4K12yTW/X6X6bbGfitWew18ohQau+EVRzRP8ny+snmlmN6vqUcXzXAykYR8AACAASURBVMB5eHj4LLd1ZLVq0vWMFWrrqtq+1vf92wvbWK5y75UJ39ZVDbuMlwtCTwTc65lzKR8RcZW9T/R9/6FiX4lE4rWq2llP35XaqupN2Wz2V9E2s1zBeUYqBU2XEf0ggAACCCCAAAIIIIAAAgiUFlisAV6nkUwm3y4inxOR8WdJO3fufHpTU9P3VHUsXJW3p6endXBw8AsicrqIvMv3/aur3U+hf5Pf1tra+qbNmzcPVnkWNSP/rl6sFXinur6qepGZubUue7S2tu5167lmzZoDR0ZGXLXmtSLyRhG5s8p9safEj7tnZN2r3Z+8jwACCCCAAAIIIIAAAggggAACCCCAAAJzS4AAb/X1mJEAbyqVeoMLRFYfXh4UkVeFQ4A1nDPRpMEAr9fT0+O5CqjJZLJZRD4lIu8odP6wmb0yl8u5qrDjRyKROFtV15rZt83s/r6+vj+7vGXofbcV4RfN7KLly5f/q3t9cHDwqlCf7iW3beFNZvaHtra264tfcqxevfrpY2NjJ7n3VPVEM/uiqn7JzHqKYV5VzRa+ZPlTKpXaYGYfC1ndGI/Hz+nt7XWVbMercbS1tbkg5UtF5JWuwKyItJaxvUJVXbXgG+uxr7VtjQHechV/x4cpE2r9sVszVd1by1zMbHjXrl2ZHTt2TGpfCF+7LSIvDvXzoOd5J2UyGRdSlVWrVj3LfdElItMWTnX9quq9qvr6TCbzSHHsMuHbJy3AW8Zn0MzW53K5itV8a1mXqbRJJpPrReS9NZ67XEReGGlbadvISU1V9dZsNvvJGseiGQIIIIAAAggggAACCCCAwBwRWOQB3sNExO2is8f94Lu5uXmNmW10Ic5sNut2Vpp4npVMJj8qIi7cecPu3bvfHn1uEl3O0C5CZX9MHnm2MSNBzkUe4K17fYth7uiuYqU+rlMJdoeea31CRNyOYzOy7nPkzwvTQAABBBBAAAEEEEAAAQQQQAABBBBAAIEaBaYlwKuq7xGRn5YbMwiCM1X1DeH3XfVOz/OuL3eOmb2iRABtUkXRMtuVjQf5mpqaRvL5fEJEmiLjLhGRC0Tkb0OvTwQdzcxV+fyIiFyvqt81syEXalyxYkVcRFxAcXXovLpCg8Xz0un0M8zs62Z2ZNREVQO3LV/49VJfHtS4vjKVAK+bXxAEx4vI+ar69eIXFyX6Wp/NZm9xcylRYdeFL7+0bNmytxdDsx0dHUs9z2vu7+//izunu7v70Hw+f7uIHB66nqoVhwvh239Q1a+IyOVm9vrC+aOe561ramr66cjIyEYReVmo30lVUpLJ5HGF9ayF0gV4HzSzsvdrLZ2Ua1NjgLeRIWo9t9T9rIlE4gxVdRVIXIjbHaNmdk4ul/ty8Qut9vb2lra2tmtE5Kwyg7lqM181s3s9zxszM/dl2POLbQuVb79UuMe+WHj9Ps/zLshkMtnIF2cT21dO9bM4jRV4S/m4aX0kHo9/tJYvfWpdnJlqF/picWKIqVYinqk50i8CCCCAAAIIIIAAAggggMD0CyzmAO/KlSuXLF++/POq+lYzO1lVj3W76Lj/nc1m+8LaiUTC/SDdVVv9LxF5te/7uUqrEX7epaqnZrPZr0XbJ5NJ98zyuyJy8EwFORdzgHeK6+uKKEzaSanSOoeqON/Z0tJy6pYtWx6r5VMa2gWMAG8tYLRBAAEEEEAAAQQQQAABBBBAAAEEEEBggQtMS4B3Fo1qDvD6vu+qv+5zlAnu3TQ6Onr2kiVLUkEQuFDoISIybGZvz+Vy7r+DSmHhcmOVcdFkMnmeiHwm8r4LRbog6lDhS4FiWNI1e1hVj89msz+r1zoauhWRcGXNp4nIocU+XWjP87wfh0O1qrqlUNX2v5LJpAsvbxIRF2Z2x8d937/QhSs7Ozv3j8Vi3xCRdaE5ToRm165dGx8aGnJB7gNC7z9HRM6IXJMLhf6uwnVu8n3/fhcYduHIRCKxQVUvC7W/KgiC73ue94NQ4NSFR9f5vu8CquNHqdBihTGvMLPd4XHM7NZYLPbuIAiGwufFYrED8/m8u0+TxdfN7ATnWK7/oaGh3du3bx8Jv19i3epd+qm03yfA29XV9XLP81wYOrxuNw4NDZ27ffv2x8ODJBKJlWa2f2tr66+Hh4e7PM+7K/T+Q7FY7FVbt259sNRnqRgYdVsQjo6OXhcEwfd27959U6mqNnOpAm8pHzO7p6mp6ex8Pu+qPR9mZgeJyDNdRek9e/a0xmIx9yOBho98Pv+XFStW9DcaEibA2/BS0AECCCCAAAIIIIAAAgggMC8F7utOXBjZvWheXoeaffil2f5L6518MZhrZt9R1eeq6sN79ux5c/R5h/sheWtr63WF4gSb8/n8W/r7+/8jNJ6XTqeTLS0tv3Q7SRV+5H6FiLiCBy4Uenr4mVQh4PtVEVlb6GNGgpwdR59yiap8uF6XudZeTS/qv2tj+NlfTVOsdX3ds6iRkRG3S9oxruBEc3Pzux544IH/jDyne55br2w269Zt/Egmk67K720icoSIXDk6OvrhgYGBJ0LnaTqdTuXz+QPDOzQR4K1p+WiEAAIIIIAAAggggAACCCCAAAIIIIDAohEgwPs/S+0Cl267+X8UkTeGVn9URDbE4/FPDw4O7j8dFXhTqdSLzMxV8nUh4fBxd0tLi9v2XkpUj3UvlwxNVrtTE4nEWap6bbV27n0Xoly2bNmNg4ODV4nIOwrnuGDxCblc7o5Vq1Y9q6mpyc29s/Deba2trW9yX050d3c/P5/Pu60H3cNrd0wKzZYJQNcyrUltopVB0+n0S4IguCMUKn64EAB+afHEcAi5+FqJMHJ0HFcF5cZ8Pv+Tvr6+R5LJpPvixd0jxaPklyulrrNUhd1qF14iwOvCoL9w1W+rnTvV91X1N83NzW8vVgxJp9NHBEHwzXClXBH5bzO7SlWXqOqLROQ5ZtZmZutzuZyb3/hRIhQ6EQ6uFOB15xbD2eWuY64EeBOJRIequnDzRCXhCvab8vn865qbm1cFQdA71TWKnDfpBw2pVOp9rmrQFPpeLiIvjJwXDvrX3KWZbV6+fPmGYtXtmk+kIQIIIIAAAggggAACCCCAwKwL3JNKnKNq/zLrA0/zgGZ63lHZ3Ofq7barq+vgWCx2m5ml3LnlquW691Kp1AvM7Ea3oVTh2cz9ZvYTz/OWmtmrRGSn2xGs+CP/ZDL5TDO7WVWPckUCROSHIrJNRFaKyEki8g1VdcUDzp6pCryd604+10Tdbknz/Xjbtk23uJ2h6jrqWd+urq41nue5EK97XrtTVW83s1+LiNvJ7ejCD/X3eRaYSCRep6ruM+R++P6IiHzLVWpW1eWF++L50WeZBHjrWkYaI4AAAggggAACCCCAAAIIIIAAAgggsOAFCPD+zxKPB+FGR0eXNTc3u7DriaGVdw9e3cN0d7jwqqtCWzz2qVha6Y5JJpMrRMRVmH1NtF34YW5oC7ZwMxekPSeXy7nzrdY7M/RQuOopxTmEtgYsVgG+Kh6Pv39wcLBFRK4TkdMKnYWrqh5X8Bl/KxqanakAb6FKhgtRvqzcBarqRdls9vKwWyKROFxVXZXe8QfzrsqyiDyl2EdkPfaLXLdr9jHf9z8UHXMGA7xl77XCl0jFNSn635TNZn9VddErNEgmk+8UkU/X0MfEfVBsWyKAXHOAt9p4cyHAW7jv3PaZxWo51aY9/jfG87z0TAV46/msV5tsA+9PChU30A+nIoAAAggggAACCCCAAAIIzLDAPenOl6jo5hkeZsa7N5Gjjsr03TuFgTSVSm1wVYhVNVvYgeqP5fpZvXr108fGxj4oIueISGuonQvifkZVL/V9f0/x9a6urkM8z3PPVcLPAV2Y9/NNTU2Xjo2NbRCR989UgPfFx5x0pGfePVNwmVOnqMra/jtv+ckUJlXX+qZSqeeZ2adKPLd16/ttz/MuzGazLtQbPsar7AZB4M6bKCZQaOCCwF+JxWKfCFf0JcA7hZXkFAQQQAABBBBAAAEEEEAAAQQQQAABBBawwIIM8I6Ojp6wdOnSsZGRES+6dp7nteXz+X9S1YlKlWZ2aywWe3cQBENmdrCq3lCorOCqY7wrn88/oqrNnue5qqxTCvAWts9zgc+LS9xPd7a0tJwaqnz67CAI3BZsXZG2O4MgWN/X1/ejWu/JekJ9xdBqtEKFiPSPjY0dv23btj8kEokNqjqxbV0QBEe7+URfF5HPxuPx9/T29o65uU5jgHd9Npu9JXT9Ew/jy5gMep53bCaTmfSgv3CNrzSz3ng8/vDg4ODHCl+ajHcTCfA+NRreVtV3BEHwPFWNBjhd6PnwyBc5vxSR3SXmd354C8Va1zTarkS1W5lK1d9ov9WqFIfa7xMujt4Pqvr1kZGRM91WgtUq8FZzqDXAW9jK8E/hL8+KfZfpY9K6V5pH4fMcrlRdbdoEeKsJ8T4CCCCAAAIIIIAAAggggMCsC9yb7toR2k1p1sdveECTh4/M9j234X7q6KC9vb2lra3tKe4Z4tjY2O/Hxsb+sn379pFyXaxduzY+MjLynCAIXHh3/DlFoQ9XHdftnHVmNpt1zyKn/Vi1bv1vRGxWfabzItTsof67bnVVi2ftcOs1PDx8UBAEB3ie99uhoaHdlda3MDHt7Oxc0dzc/Cz3301NTX9asmTJ7uJz0VmbPAMhgAACCCCAAAIIIIAAAggggAACCCCAwLwTmJYAr6q+R0R+Wu7qgyA4U1XfEH7fzL7med715c4xs1eIyHsj70+q7lgmFOrChGcUKt2Gw7aNLI4b11XY+MZUAryFsN+7RMRVgS1WtS3OZ1REXuv7/u2hCWoymTxPRD5TYtIPep53UiaT+Xm1CyoVMgyvVdS4+IVB4bwrRMSt6/ihquPB2VQqdYqZuYq3xeNdra2tNwwPD381UrnYbRsYvqaJE6LVWVX1XlV9fSaTcVvNjR8rV65csnz58qtV1VU1Kc5hn3bujUQi0VGopntw1ERVv7lnz543b9++/fFKXtGgc/jLk3Q6fUQQBK5a77NDcznOzN4YqkZcbTn2eT8asq0nbF33YLWfMBHG7erqelphK8k1VU6fFODt6elpHRwcdFsbnh46byLQPdMB3jVr1rTt3bv33Z7nHT8yMvKagYGBR6PzbzTAW7jvjlVVV4U3+pkOD+c+3y7AfbPv+59Ip9NHUoG39puRlggggAACCCCAAAIIIIAAAjMrcF868RYTm5Hw6MzOvNi7nX1kpt/tFjWvjtAzl5TneesymcyMVMrtPPrks0zV7TY2Pw+zM7fddes8vj/nJzuzRgABBBBAAAEEEEAAAQQQQAABBBBAAIHZE5iWAG+1ap9lgolX+L7/gXKXGg15FtrNuwBvIQx7toi4LfNKBf2ujsfj741WZOjo6Dioubn5ZhF5WQmjnwdB8Lq+vr7tlW6VUiHF8FqVCNJOVPxIJBLRcOJ1Q0ND5+23335HmNkdInJQYezrPM/7fBAE3xaRQwqv/SIWix23devW30Tnl06n96kubGZvyeVyXw611UQicYaquhBo0cwFId/o+344PDx+Sqmwb6GvUTM7IZfLuflWPCoFeJPJ5HGFCrzFPh4OguAUz/PevZADvIV711Um7haRrWb2K8/zfm9mbl135fP5sf7+/l0iYmHcVatWPaupqel7ItJZfN3MLszlci7AXrIaczgwnUqlLhSRPWZ2g+/7rv9JR7kKvEEQvLqpqem5oW0LHzazV+ZyuV/U2EfNFXhdf6FK1asKId37zSwTi8V+HQTBg84oWv13qtWSy1zzpL+HiUTitao6YV7hhnd/9/9aRNZV+1wU3t8pIi6g/5dq7d29MTw8fFMNlWmqdcX7CCCAAAIIIIAAAggggAACsyRwX3fiQjNz//6fb8clR2b6PjLfJu1+J1987qWq2/L5/Il9fX1/nKnrWLXu5ItF9NKZ6n+m+lXTi/rv2jixC9hMjUO/CCCAAAIIIIAAAggggAACCCCAAAIIIIDAkylAgLc2/SlV4C0ESz+gqi6QWCq8u7kQxC35kD6RSLxCVV1gNV5img97nvfmTCZzbzRAWWy7Zs2aA0dGRlyF0LXF12oN8IbCianCuS6Q+KqxsbHhSDjz+yLyXRH559Acx8O+0RBfIRDqvlhx1Yyjx32q+ikz22RmL1VVF14+INTIBXzPjQYi3fvJZPKZZnazqh4V6XRnEATr+/r6flRtmSsEeF01ZPdlQXjOmz3POzUIgk9EAryu0uruUmOpqmdmh4Wvaa5X4K1mVu79VCr1BrcekfcnKjJXqsAbCaq6rSW/rqpXZrPZnxX7KxNmdffnv4vIqaHP2qALqfq+7yoETzqmowKvu5/37NmzYr/99ttV65aIMxngrWW9Ojo6ljY1Nb1TVT8kIq21nFNos0NVz89msz8UkaCO82iKAAIIIIAAAggggAACCCAwDwTuW51ImtkZatpjMv78om0OTts9J3hIRXvzEnylJ9OfmYNzHJ9SKpU6OQiC5UuWLLlty5YtjxXn6XYNGh0dPc3M/lFElqnq32Wz2Rtn+jo6X35S2jzvzSLSYyKHaX3PBGZ6esX+h0T0IZGgN1Dvyz+9c6M/WwMzDgIIIIAAAggggAACCCCAAAIIIIAAAggg8GQJ1BXgneokp1KBt5axSgUBRcSF9c4QERf4XF1LPzW0qTvA293d/ZR8Pn+ViJxepv+q4dJC4NUF7S4u04f74uI9u3btumHHjh17o226u7ufn8/nXcDWffHijkdV9dhsNtvn/qNSBd7C2G7+7yj2q6qnmtl3VPUNqvrQ6Ojotv333//xwcHBfdpls9mvRedTWK+PFtan5vCgmd3jxvZ9/08l+iwX3i02dVVY35TL5e6rtM7lAryFELQLUYcrIX+2tbX1wuHh4X8JB3grVaKuVg25sB4vEpFnVLkfDzYzV7n68Bru23CTX6iqCxxXrOhiZsO7du3KlLqfwp256xkdHV3W1NT0PBF5pud5y/bs2fP1trY29wWf++y9JtR+UiXcOgK8412Eq/O6/y4Xvi3lEQTB0aUC3NMR4K1yP+0nIk9V1eebWYeIuCq93/M879EgCHrD51arYF7hmidV4K00H/cF4d69e09S1Q+7otWRtq5C8aT7SVXvMDNXzTd6Pz5gZpcsX778R7WGluu8T2mOAAIIIIAAAggggAACCCAwBwRMxFN+wDnllYg8c3M7Gf1XIRT9wsIPj91OUx+Lx+OX8+9rEbnkEk8uvZQfDE/5juNEBBBAAAEEEEAAAQQQQAABBBBAAAEEEJivAgs1wOuqff55OhelQlg4OpbbBm+1qn5RRI4oM4dRMzsnl8u5oKNVmmd7e/uytra2z1UIArvT7w6C4D19fX0D4f66urpe7nneXaH+H4rFYq/aunWrq1ZaMcBbeP8UM3Ph1d+b2fVBEHylv7//t+H5lqjUOymsWera0un0M/L5/JtU1YWDn11lnf47CIKT+vr6XKXhSUc6nT4iCIIbRKS7Sh87VfUt2WzWVSMu6V0uwJtOp18SBMEd4SrIqrrezFww+rrpDPBWugZnFgTB37nAdqQysTvNVZqNVmneJ5QpIi7w/U9BEFxTbWvG1atXL8/n84kgCA5Q1Rep6oFmlhaRp4iI+7Ipelzp+/77U6nUW8zM3fvhY1LQtEqA96ku6BoO35eoVOzCsZPsy33OXFjc9303/qRjGgK82tnZuSIWiz3FzFaqqvusu/+djlZaLg7sgsgu+D6bAd4qn7VRVb0oCIJtLrAbBirM9adBEHypzN+x8b8JIvJvuVzu11Tlnc7/b0NfCCCAAAIIIIAAAggggAAC811g9erVfzU2NvZ2EXmDiBwauh73jOrbZnaN7/vuB/YVnwvOdwfmjwACCCCAAAIIIIAAAggggAACCCCAAAIIIFBZYCEGeP1YLHZaPp+f2J5uOm6CWCx2YD6fd0HAZKg/V+13IsBb4/b0rsLGhng8/ulaK2wkk8lqVWbdlFy//5bP5y/v7+/f4b4ASCQSG1T1stB8N7e0tJxQ3LovkUicparXFt+PVjrt6Og4aMmSJU9bunTpr8rNNZ1OHxUEwaZC9RDXVc1VQZ1Xc3Pzu0XEVeWtdLhru93zvE8vXbp0c29vb5BMJk8QkX+uoWJtsV/Xx0dHR0evGhgYeCIymCaTyU+KyHvDFsuWLbtxcHDwikJotvjWeEBZVR+e6QCvq4K8e/fulNtOUUTeKCW2N3Rf+LiQtpl9O3xNrvKs53ldInJ5aG3CFver6uebm5vvDm/lWGyQSCQOV9UfiMghtXx+zOyTnuf9xMxc4POA8DmuenK4InOlAG+JcX/ved4rM5nMz4t91liBd4eZnZfL5e4s9WVYowHeZDJ5XCFoXAvPeBu3Jk1NTWPRAG+hYvHvqnTULCLung//KKDUZ027urqeGovFjjIz90Xh35RYfzfUIyJyge/7X0un0y+Nzqn4t8AF9D3P+7yInFhhfq4vF/T/YVNTU/aBBx5wVYWomlPznUFDBBBAAAEEEEAAAQQQQACBBS6gPT09S3p7e90PqzkQQAABBBBAAAEEEEAAAQQQQAABBBBAAAEEEJgQWIgB3tlc3okAbyqVepGZfavE9vTh+dQd3i2e3NXV1e553jcqVPUtNnXVdU/M5/OPxGIx135d8Q1V/abneR904eYgCJ7rArEisjb0/plBELhKIJ11IL5URP421McdZra1+N9mtrOtre36zZs3D7a3t7e0tbU9w/VvZkeLyPo6Ariuy51m5qqYHiMibyszRzf2X0TEtSl13Od53t8/8cQT/3HAAQcscfNKp9PPDoLg5qiFmd0jIq7S7vNDHY2HJgv/Ha0C6yoqlwti7hPAjFaWdX06o6VLl6bMzFX5fXOJarvFqVQMYBb6vjeRSByjql+oEsR1lZu/73neHU1NTT/dsmXLzmQy6SrtTqqEW+We2FMIirrrDB93trS0nBoOCZepZr1JVa8xs+NDvqKq2ZGRkeMGBgYeDX0WDo7FYreZWarEnFxV2Ws9z7tk69at/11uzo0GeFOpVJeZuaq1B9X6WXFr4tqWCPDW2kW03USA98UvfvEBzc3NF6jqaZHKPqX6vjufz7+tv7//P9ybhRB+b7hhOMy/cuXKJStWrDjPbe1ZKkQeGcD9jXut7/u3T/WiOA8BBBBAAAEEEEAAAQQQQAABBBBAAAEEEEAAAQQQQAABBBBAAAEEEEAAAQQQWAwCBHgbW+WJAG97e/uytra2z4nI6WW6dMG2d8Xj8Wtrrbwb7SeVSr3AzG4Uke4yY+wMgmB9X1/fj9Lp9EuCIHABw3ixrapeZGbtIuJCfvscLrRnZi6s+v7GWCadPW4kIqtFxAWcowHP6FDOyYVgn1OibbmQaLGPBz3POykIAld92YVpS4V4XaXaMwoVlV3I8PAKFi6c+fHw+8VqsjVWga3IGA7wptPpziAIPiEiR1UJSY6a2a1mdkFfX98f3QClApjhvlevXv30fD7/ITM7uwZ/1+erC2tQT4C31LVO3I/hN9esWXPgyMjId8KB6QpQ1w0NDZ23ffv2kWKbZDL5msK9FD3NhZr/3vd913fFCrCNBnhXrVr1rKamJudTc9h9JgO8IuKqSLuQ7WcqWD5iZht27959044dO/YW21UL8BbbpVKp55nZp0TE+Zc79glsT+PfErpCAAEEEEAAAQQQQAABBBBAAAEEEEAAAQQQQAABBBBAAAEEEEAAAQQQQAABBBaMAAHexpZyIsDrukkmk880s5tV1YUww4cLzp2dy+Vc4M8aGbK7u/sp+Xz+qhJBYRfsPCeXy7ngqpWYy2ChGu9fi4irvBs9XHD2ZYWw7bQHeFtaWoKRkZGNhTHKEbjquBdkMhk/lUq1m9lHQ2HBPhH5vIh8skxV2p8HQfC6vr6+7RXW4mFVPT6bzf6so6NjaUtLy/Vm9vpSk1HV0/P5/B89z/vXYpVgVw02n8+f6IKz0x3gLfTnAuBnVLg/7vY87wOZTCYbvo+qBXgL/bmAZ5eIfEREjqswxgd9378imUy2iUi4wvAvReTXZubW4SHP837ved7vxsbGTlfVC8v095F4PP7RaGC9UIn5mnCl3XLzKQamw++X+ZzdHgTBuX19fQ/X8vlqNMDb2dm5f7TCdWjc34jIL1Q1EwTBtlgs9uDo6Ogf+vv7d6XT6SNnogKvGzudTj/DzL5uZkdGDIbdZ0lVP+f7/q6oT60B3lruo1LrVct60AYBBBBAAAEEEEAAAQQQQAABBBBAAAEEEEAAAQQQQAABBBBAAAEEEEAAAQQQWGwCBHgbW/FJAV7XVVdX18s9z3NB1QMKXW/1PO+tmUzm540N9b9nF7a0f6uIuCBva+GdfcKS6XT6iCAIvikiz1fVb+7Zs+fNbW1trmLo3SUqsY5XzhwZGXnfTFTg9X3/z6lU6g0u4BxxcMHh283sqlwutzlSOdVLJBLdnuddYWbX+L5/SyKROENVvxCZ/21BELy9WJG22H9HR8dBzc3N14rIiYXXzvd93wVHx0PUiURig6peVmJd/mhmr8zlcgPh9XQVirPZ7A2u/XQHeF2fqVTqRWbmQt6HROZ0u+d5l7pgc6nKsjUGeItdamdn58pYLOZC2m8MV/tV1XtV9fWZTOaRnp6epqGhoWfs3bv3cRc8LRc8d+0GBwc/JCIXh+esqv/Y3Nx8yZYtW4ZK3feFObuKzMXPSalm3xCRs8uETov39qEicmVLS8tHy41VquNGA7yFEPKlInKwmW2NxWI/E5FfLV269M+VKmyXWqtCtWhXdbrS4SpXnyAiR4Qa3eRC0L7vu8rU40cymVwvIv9W+Hw8oqr/ZGY3uM9fuc7rDPBO3EepVOrQQlVnV9n5gHDAfbr+1tEPAggggAACCCCAAAIIIIAAAggggAACCCCAAAIIIIAAAggggAACCCCAAAIIILBQBRZigNePxWKn5fP5x6Zzb3iPVAAAIABJREFU0WKx2IH5fN4F5pKhfvcJ8BYCjRtE5CJXMbapqeniBx54YPd0zqXYV2hL++Wjo6OnDgwMPBodJ5lMumqrLgh5hu/7G7u7uw/N5/O3i8jhobZ3q+rbs9nsrxKJxGtV1YV8p+Uws51tbW3Xb968eTA09koX9nPBQs/zvucCo5UGW79+fcy9v3HjxnwkMDpeWXTJkiX/VC68uWbNmraRkZEPmdlLYrHYG8JjFWxcYDZ8DKvqOdls9quF0Kq60LDnea9rbm5+45YtW8bvq1IBUM/zejKZzD2lrqXG9q5KrgvWflxEdorItap6bTabdRVdy1ZurjPAOzG99vb2ZW1tba5a9FmFyshnunuk3oV3xqOjo5ea2T+IiKsEfdnu3bs/sWPHjr0V+nKuxxQC1OHPlDvF3Q9Xj46OfnZgYOCJcn2kUqk3mdmyeDx+XaXQbK3r4dqFQ9r1OtTSfqprVSZwvE+Ad82aNQfu3bv3Us/z7mpubr6zllDzFAO84fuoZenSpSkze+ayZctuq3ctanGjDQIIIIAAAggggAACCCCAAAIIIIAAAggggAACCCCAAAIIIIAAAggggAACCCCw0ARmJcCbSqXeZ2Ynh/FU9dZsNvvJRkALlWjTqlqsQitmNrxr165MlfBg3cPWM1Z3d/dTRkdHn97X1/eLSsHLuidR+gSvp6enpbe3d7jU2y7wunv37ter6vdcJdPidXietzMIgv8cGhravX379pFpmkvFbopVXcfGxh4LVw2td+xC8PQfCuHfbA3G3po1a/Yvhm+L43V1dT0tFoutKv53EASPB0Hwy/7+/r+E5+Tm/cQTTzw1HP7t6elp3b179+WqujbU1lX4daHufY5a2xeqBv9VPB4fqDUImUqlXmBmp0U+Xze5QHattslksjkej1utY0b7LazJh81sUy6Xu7OGNal1ajPSrsx6uLGunEqIudZJJpPJ1SLymUj7svdNsV2p+ZrZ5uXLl28o99lvcE4z6lDr3GiHAAIIIIAAAggggAACCCCAAAIIIIAAAggggAACCCCAAAIIIIAAAggggAACCCxUgVkJ8C5UPK4LAQQQQAABBBBAAAEEEEAAAQQQQAABBBBAAAEEEEAAAQQQQAABBBBAAAEEEEAAAQQQQACBegUI8NYrRnsEEEAAAQQQQAABBBBAAAEEEEAAAQQQQAABBBBAAAEEEEAAAQQQQAABBBBAAAEEEEAAAQQaECDA2wAepyKAAAIIIIAAAggggAACCCCAAAIIIIAAAggggAACCCCAAAIIIIAAAggggAACCCCAAAIIIFCvAAHeesVojwACCCCAAAIIIIAAAggggAACCCCAAAIIIIAAAggggAACCCCAAAIIIIAAAggggAACCCCAQAMCBHgbwONUBBBAAAEEEEAAAQQQQAABBBBAAAEEEEAAAQQQQAABBBBAAAEEEEAAAQQQQAABBBBAAAEE6hUgwFuvGO0RQAABBBBAAAEEEEAAAQQQQAABBBBAAAEEEEAAAQQQQAABBBBAAAEEEEAAAQQQQAABBBBoQIAAbwN4nIoAAggggAACCCCAAAIIIIAAAggggAACCCCAAAIIIIAAAggggAACCCCAAAIIIIAAAggggEC9AgR46xWjPQIIIIAAAggggAACCCCAAAIIIIAAAggggAACCCCAAAIIIIAAAggggAACCCCAAAIIIIAAAg0IEOBtAI9TEUAAAQQQQAABBBBAAAEEEEAAAQQQQAABBBBAAAEEEEAAAQQQQAABBBBAAAEEEEAAAQQQqFeAAG+9YrRHAAEEEEAAAQQQQAABBBBAAAEEEEAAAQQQQAABBBBAAAEEEEAAAQQQQAABBBBAAAEEEECgAQECvA3gcSoCCCCAAAIIIIAAAggggAACCCCAAAIIIIAAAggggAACCCCAAAIIIIAAAggggAACCCCAAAL1ChDgrVeM9ggggAACCCCAAAIIIIAAAggggAACCCCAAAIIIIAAAggggAACCCCAAAIIIIAAAggggAACCDQgQIC3ATxORQABBBBAAAEEEEAAAQQQQAABBBBAAAEEEEAAAQQQQAABBBBAAAEEEEAAAQQQQAABBBBAoF4BArz1itEeAQQQQAABBBBAAAEEEEAAAQQQQAABBBBAAAEEEEAAAQQQQAABBBBAAAEEEEAAAQQQQACBBgQI8DaAx6kIIIAAAggggAACCCCAAAIIIIAAAggggAACCCCAAAIIIIAAAggggAACCCCAAAIIIIAAAgjUK0CAt14x2iOAAAIIIIAAAggggAACCCCAAAIIIIAAAggggAACCCCAAAIIIIAAAggggAACCCCAAAIIINCAAAHeBvA4FQEEEEAAAQQQQAABBBBAAAEEEEAAAQQQQAABBBBAAAEEEEAAAQQQQAABBBBAAAEEEEAAgXoFCPDWK0Z7BBBAAAEEEEAAAQQQQAABBBBAAAEEEEAAAQQQQAABBBBAAAEEEEAAAQQQQAABBBBAAAEEGhAgwNsAHqcigAACCCCAAAIIIIAAAggggAACCCCAAAIIIIAAAggggAACCCCAAAIIIIAAAggggAACCCBQrwAB3nrFaI8AAggggAACCCCAAAIIIIAAAggggAACCCCAAAIIIIAAAggggAACCCCAAAIIIIAAAggggEADAgR4G8DjVAQQQAABBBBAAAEEEEAAAQQQQAABBBBAAAEEEEAAAQQQQAABBBBAAAEEEEAAAQQQQAABBOoVIMBbrxjtEUAAAQQQQAABBBBAAAEEEEAAAQQQQAABBBBAAAEEEEAAAQQQQAABBBBAAAEEEEAAAQQQaECAAG8DeJyKAAIIIIAAAggggAACCCCAAAIIIIAAAggggAACCCCAAAIIIIAAAggggAACCCCAAAIIIIBAvQIEeOsVoz0CCCCAAAIIIIAAAggggAACCCCAAAIIIIAAAggggAACCCCAAAIIIIAAAggggAACCCCAAAINCBDgbQCPUxFAAAEEEEAAAQQQQAABBBBAAAEEEEAAAQQQQAABBBBAAAEEEEAAAQQQQAABBBBAAAEEEKhXgABvvWK0RwABBBBAAAEEEEAAAQQQQAABBBBAAAEEEEAAAQQQQAABBBBAAAEEEEAAAQQQQAABBBBAoAEBArwN4HEqAggggAACCCCAAAIIIIAAAggggAACCCCAAAIIIIAAAggggAACCCCAAAIIIIAAAggggAAC9QoQ4K1XjPYIIIAAAggggAACCCCAAAIIIIAAAggggAACCCCAAAIIIIAAAggggAACCCCAAAIIIIAAAgg0IECAtwE8TkUAAQQQQAABBBBAAAEEEEAAAQQQQAABBBBAAAEEEEAAAQQQQAABBBBAAAEEEEAAAQQQQKBeAQK89YrRHgEEEEAAAQQQQAABBBBAAAEEEEAAAQQQQAABBBBAAAEEEEAAAQQQQAABBBBAAAEEEEAAgQYECPA2gMepCCCAAAIIIIAAAggggAACCCCAAAIIIIAAAggggAACCCCAAAIIIIAAAggggAACCCCAAAII1CtAgLdeMdojgAACCCCAAAIIIIAAAggggAACCCCAAAIIIIAAAggggAACCCCAAAIIIIAAAggggAACCCDQgAAB3gbwOBUBBBBAAAEEEEAAAQQQQAABBBBAAAEEEEAAAQQQQAABBBBAAAEEEEAAAQQQQAABBBBAAIF6BQjw1itGewQQQAABBBBAAAEEEEAAAQQQQAABBBBAAAEEEEAAAQQQQAABBBBAAAEEEEAAAQQQQAABBBoQIMDbAB6nIoAAAggggAACCCCAAAIIIIAAAggggAACCCCAAAIIIIAAAggggAACCCCAAAIIIIAAAgggUK8AAd56xWiPAAIIIIAAAggggAACCCCAAAIIIIAAAggggAACCCCAAAIIIIAAAggggAACCCCAAAIIIIBAAwIEeBvA41QEEEAAAQQQQAABBBBAAAEEEEAAAQQQQAABBBBAAAEEEEAAAQQQQAABBBBAAAEEEEAAAQTqFSDAW68Y7RFAAAEEEEAAAQQQQAABBBBAAAEEEEAAAQQQQAABBBBAAAEEEEAAAQQQQAABBBBAAAEEEGhAgABvA3icigACi0Pg3u6ut0kgq47M9v394rjixq+y65XrnxaM2GpVXWVqLxTRQ0XsYBE5dN/e9beq9icx+a2J/VJNt8ViwVb/h9/8U+MzoQcEEEAAAQQQQAABBBBAAAEEEEAAAQQQQAABBBBAAAEEEEAAAQQQQAABBBBAYO4JEOCde2vCjBBAYA4JjId3Tf55fEom/0KIt/zidK47aa2J92oROUZEuqZhGX8qYpsksO9t+9E3fzwN/dEFAggggAACCCCAAAIIIIAAAggggAACCCCAAAIIIIAAAggggAACCCCAAAIIIDAnBAjwzollYBIIIDAXBSaFd4sTJMQ7aamSrzjpmfl87K2m9lYRed4MruMfROQGjTXd0H/H1347g+PQNQIIIIAAAggggAACCCCAAAIIIIAAAggggAACCCCAAAIIIIAAAggggAACCCAw4wIEeGecmAEQQGA+CpQM7xYvhBCvvPiYk1/omb5LRM6Z7fU1ka94op/u37Sxf7bHZjwEEEAAAQQQQAABBBBAAAEEEEAAAQQQQAABBBBAAAEEEEAAAQQQQAABBBBAYDoECPBOhyJ9IIDAghKoGN4tXukiDfEe8Yr1BzYFdomInP9kL7qpXKdjeum2uze66rwcCCCAAAIIIIAAAggggAACCCCAAAIIIIAAAggggAACCCCAAAIIIIAAAggggMC8ESDAO2+WiokigMBsCNQU3i1OZJGFeDuPPvksU/2EiBw4G2tRyxgmMuyJfqB/08ara2lPGwQQQAABBBBAAAEEEEAAAQQQQAABBBBAAAEEEEAAAQQQQAABBBBAAAEEEEBgLggQ4J0Lq8AcEEBgTgjUFd4tzngRhHi7Xrn+afkx+5yKrJ8TC1ViEib6fS8WO7f/jq/9dq7OkXkhgAACCCCAAAIIIIAAAggggAACCCCAAAIIIIAAAggggAACCCCAAAIIIIAAAkUBArzcCwgggICITCm8W5RbwCHejnWnvFxEblCR58z1G0VF/ltMzuy/65bb5vpcmR8CCCCAAAIIIIAAAggggAACCCCAAAIIIIAAAggggAACCCCAAAIIIIAAAggsbgECvIt7/bl6BBBoNLxbFFyAId6OY9afqWZfnG83iZq8u/+uWz493+bNfBFAAAEEEEAAAQQQQAABBBBAAAEEEEAAAQQQQAABBBBAAAEEEEAAAQQQQGDxCBDgXTxrzZUigEAJgYYq70b7W0Ah3s5jTv4HM/3kPL5pPrpt0y0Xz+P5M3UEEEAAAQQQQAABBBBAAAEEEEAAAQQQQAABBBBAAAEEEEAAAQQQQAABBBBYwAIEeBfw4nJpCCBQWWBaw7vFoRZAiHfV0es/IGofn+/3j4pc3r/plgvn+3UwfwQQQAABBBBAAAEEEEAAAQQQQAABBBBAAAEEEEAAAQQQQAABBBBAAAEEEFh4AgR4F96ackUIIFCDwIyEd4vjzuMQ76pjTnmHmHymBsJ50URNL+q/a+Nl82KyTBIBBBBAAAEEEEAAAQQQQAABBBBAAAEEEEAAAQQQQAABBBBAAAEEEEAAAQQWjQAB3kWz1FwoAggUBWY0vFscZB6GeDuOWX+Kmm1ccHeK2pnb7rz1hgV3XVwQAggggAACCCCAAAIIIIAAAggggAACCCCAAAIIIIAAAggggAACCCCAAAIIzFsBArzzdumYOAIITEVgVsK7xYnNoxBvxzGvf5Fa/gER2W8qrnP9HBXvb/o3fWPzXJ8n80MAAQQQQAABBBBAAAEEEEAAAQQQQAABBBBAAAEEEEAAAQQQQAABBBBAAIHFIUCAd3GsM1eJAAIiMqvh3aL4PAnxdhx9yk9UZc0CvlG2j+6vXds3bhxZwNfIpSGAAAIIIIAAAggggAACCCCAAAIIIIAAAggggAACCCCAAAIIIIAAAggggMA8ESDAO08WimkigEBjAk9KeLc45Tke4l11zPqPi9kHGhOeF2f/y7ZNt/z9vJgpk0QAAQQQQAABBBBAAAEEEEAAAQQQQAABBBBAAAEEEEAAAQQQQAABBBBAAIEFLUCAd0EvLxeHAAJO4EkN7xaXYI6GeDvXnbTWxLt/sdwpanp8/10bb18s18t1IoAAAggggAACCCCAAAIIIIAAAggggAACCCCAAAIIIIAAAggggAACCCCAwNwUIMA7N9eFWSGAwDQJzInwbvFa5mCId9W6U34kIi+bJu750E3ftk23JObDRJkjAggggAACCCCAAAIIIIAAAggggAACCCCAAAIIIIAAAggggAACCCCAAAIILFwBArwLd225MgQWvcCcCu8WV2MOhXg7j15/mqn922K7UVTsvP5Nt35usV0314sAAggggAACCCCAAAIIIIAAAggggAACCCCAAAIIIIAAAggggAACCCCAAAJzR4AA79xZC2aCAALTKDAnw7vF65sjId5V607pE5HOaWSfJ13pb7dt2njoPJks00QAAQQQQAABBBBAAAEEEEAAAQQQQAABBBBAAAEEEEAAAQQQQAABBBBAAIEFKECAdwEuKpeEwGIXmNPh3eLiPMkh3lVHn/w6Uf36or1XVM/ZdufGaxft9XPhCCCAAAIIIIAAAggggAACCCCAAAIIIIAAAggggAACCCCAAAIIIIAAAggg8KQKEOB9UvkZHAEEpltgXoR3ixf9JIZ4V6075S4Refl0+8+b/sxy2+66NTlv5stEEUAAAQQQQAABBBBAAAEEEEAAAQQQQAABBBBAAAEEEEAAAQQQQAABBBBAYEEJEOBdUMvJxSCwuAXmVXi3uFRPQoj3RS8/uSPm6bbFfbeIeKI9fZs23rPYHbh+BBBAAAEEEEAAAQQQQAABBBBAAAEEEEAAAQQQQAABBBBAAAEEEEAAAQQQmH0BAryzb86ICCAwAwLzMrxbdJjlEG/nulMuM5ENM7AM86pLVfvn/jtvffu8mjSTRQABBBBAAAEEEEAAAQQQQAABBBBAAAEEEEAAAQQQQAABBBBAAAEEEEAAgQUhQIB3QSwjF4HA4haY1+Hd4tLNYoi3Y93J21X08MV914iIyiPb7rzlmYveAQAEEEAAAQQQQAABBBBAAAEEEEAAAQQQQAABBBBAAAEEEEAAAQQQQAABBBCYdQECvLNOzoAIIDCdAgsivFsEmYUQ76pXnHyEBPqz6VyDed2X6Uu33bXx/nl9DUweAQQQQAABBBBAAAEEEEAAAQQQQAABBBBAAAEEEEAAAQQQQAABBBBAAAEE5p0AAd55t2RM+MkUSCaT+wVB0B6LxfZ388jn83/Zu3fvwPbt20dqmJfX3d19SBAEhxXO/eOKFSse7O3tHaty7myfV8OlzI0mxfDukoOeLk/p+f/snXl4XVXZvp91MnRumScZpSAUyJyWwYYADRQUGdoyOcAPEEQFBEVEUCgyih+DfCqzAypDAyIiQ1MgLfphmzlAoVAQQWUq0Dk0ac76XfuEtEma4ZxknXPWyb7PdfEPZ693rXWvd+88fd8nO4do7F57yUSyZKPtWvXSS3r/icfVvnZNv4vNGj1G2xx5lMbts09sbNvKFfrgySe0avFLA25y8wMP0pafn6ogRnR9m1bU1Oj9p54Y2rgkm3jzp836toy9daBFTi7YVwcfUKoJ48bGLl2xarUef+Y5vbRk6UBDtc/nJuqoQ6fGxkajUb245DX9dd5zWtPS0u/YVI/rWIy5vKlqzpUDbooLIAABCEAAAhCAAAQgAAEIQAACEIAABCAAAQhAAAIQgAAEIAABCEAAAhCAAAQgAAEIOCSAgdchTEINXwLFxcVbSbpF0ixJOT12+q6k79bV1d0vKdobhdLS0n2i0eivJE3t8f1z1toL6uvr63wYl0kn2GnenXTDjdriwINkcnoei9T64Yd666479M5Dc3rd2vYzZmnnM89S7pZbdvs+2tqqZc/M09Lrru3VADxu3/20+4UXxUy/Ml0eo9Zq9ZIleuOWG7WirnaTOeMel0QTb37FzPskndTXWX9xWpnOO/3L2nrLzWW67q3DsK7n65v1k5tu13vLPtwkxLZbbakfXXC2DijKU1ZW1obvrbX69zvv67Z7H9Rfn16Q9nE9FjC3qaryiEzKfdYKAQhAAAIQgAAEIAABCEAAAhCAAAQgAAEIQAACEIAABCAAAQhAAAIQgAAEIAABCGQ+AQy8mX+G7CAFBIqKivY2xgSvVn1L0kPGmJestftIOlnSFEltkr5cV1e3iVP0U/Puw5L2lPScpNskjZZ05qdjX41EIsfX1NR0e+VrqselAKOzKTrNu0HA4gcqNWqXXfXJf/6jta93vB12zMQ9NPIzn4mZa9evXKGlP71OH8x9qtv82x8/U7t+61xljxun6CefxN642752rcbn5Sl7/ATZaFQfPPm4llzx427jRu/2We119bWxOYJrWv71pta+8YbG7LmnRu24U2zONUtf0yuXXqK1/3xjw9iExyXJxJtfMfNVSXv0dRjfPPVE/b8Tj9W6da16/V9v6+3/vqeddthWE3fbWWNGjVJgxl2wsE7n//j6biGC7268/HuaXLhf7P+/+/4yvfjq69rlM9tr9112jBl6A9NvYP79W03DhrGpHtdz31b6sLmqMjDo84EABCAAAQhAAAIQgAAEIAABCEAAAhCAAAQgAAEIQAACEIAABCAAAQhAAAIQgAAEIJAyAhh4U4aaiTKZwJQpU7aNRqNb1dTULJZkO/cyceLEERMmTLhB0rmSqtrb209obGxc3vX78ePH32KMOVvSdStWrLhi6dKl64LvJ02aNHbkyJF3GmNOstbevnLlyvM7vwvipnJcJp1NV/NusO6J3/+BPlwwXx//4/lu29j9e99XYNI12dmx7xd/74IN32eNHqO8X92usXtPUuuyZVp6/TX6cH517PvAaLv3tddr9Gd379X8u/tFP9D2M2YGr6PVfx64T//8+c0b4n7uyqu0zeHTYwnyzkOVev2G6zZ8N6hxjk28xUcfPXr9JyPW9Hfex00/VJ/Zflv9+v5HtKalZcOleXvvqasvPlc77bCdVqxaratuuUNVCzYyP/2kY3X2l2cpJzdHc+f/X8yo2zn+3NNP0ddmHq3srKxNzL+pHtfb3ttN284vzv3z25l0H7BWCEAAAhCAAAQgAAEIQAACEIAABCAAAQhAAAIQgAAEIAABCEAAAhCAAAQgAAEIQCCzCWDgzezzY/UeECguLg7ewFsl6SNr7ZH19fUvdy6rpKSk0Fr7pKTA1HtUXV3d612XXFpaemA0Gg2+7zY21eM8wBjXEnqad/sbNG7SPtrr2us1cvsdYm/CrTtx5obLdzjhRO36rfOUNWKE3nnkYS297ppuoXY67XTtfOZZiuTk6L2/PKpXr5od+37Uzrton5t+rlE77aTVS15R89lfV/vajX7Ycfvup72vvk4jtt9ea994XY2nnxb7frDjYpM6NPEWTZ+R195umuKC3ctFl3z7DM06+gi1t7fr1w88ol/+9oENV/325quUP+lzeue9D3TxNTer+eXgRb8dn+Atu3f/z2ztNXE3vb/sI13201u1qPHF2HepHtfb3o3VIY3zKjsc3HwgAAEIQAACEIAABCAAAQhAAAIQgAAEIAABCEAAAhCAAAQgAAEIQAACEIAABCAAAQikgAAG3hRAZorhTaCoqGhvY8wTwS57GniLi4vPlxS8ovXOlpaWby9evLi1K42CgoLNsrKyHpRUYYyZVVtbWxl8n+pxmXBCiZh3O/dT/EBl7I26PQ28e119nbauODz2ht3Xrr1Gy54O/NcbP13Nv6tfeUUNXzsl9mVX4+9/e7xht3P0pJ/dpC3LDu4We7DjNqzIkYm3YNqsL1hjHxvseX/z1BP1/048Nja8q4H34P1LdPmF39AWm01Q9fO1+s7l128yRaf5t621Tb+690H95sE/K9Xj+t63+VpT1Zx7B8uFcRCAAAQgAAEIQAACEIAABCAAAQhAAAIQgAAEIAABCEAAAhCAAAQgAAEIQAACEIAABBIlgIE3UWJcD4EeBEpLSw+ORqOBA7S6vb39hMbGxuBtuyovLx+5atWq2yV9zVp7Vn19/Z094ZWXl2evWrXqRknnSrqqrq7uR6kelwkHOhjz7mYlpfrc7J8od+tt9OGC+Vr8vQs2bLXojw9qzMSJWvvmm2o87avd3qLbeVH+Xb/W+Lx8rXv/PS257Ida0digPS65TNsde5zaW1r0+o036L1H/7wJvt3Ov0CfOekU2fZ2vf2be/TWXXcMely34A5MvAUVs06zsr8e7Jlf8d1zdMzhh2jl6jW66pY7VLXg+Vios78yU2ecfLyMMfrtg4/qf39z3yZTnHTMdJ1/xlc0ckSuHn7iaf3k5ttTPq7vfZvvNlXNCe5DPhCAAAQgAAEIQAACEIAABCAAAQhAAAIQgAAEIAABCEAAAhCAAAQgAAEIQAACEIAABFJCAANvSjAzyXAlMGXKlPHt7e13WGuPN8acWVtb+7vOvR5wwAFbtLa2PirpoGg0Oq2hoeHp3jgUFRX90BhzdedbeidMmDA2leN6vhXYt7MajHk3a/QY7fHDy7T1tAqtX7Nab9xy0waz7YSCQn3uqms0YptttbyuRi+cc3avW+7tTbr73voLbT7lALUuW6ZXZ/9YHy/8xyZjd/zqqdrlrG8okpOjzrf0DnbcJsGHaOLNq5hxvpEJ3gid8Kf8wFJddt7XteXmm+kf9c0655KrNsT40XfO1vFHHqaWT9bpp7/8tR556plN4leUHaDLzj9LE8aN3fCW3lSP63vT9sqmqocuTxgKAyAAAQhAAAIQgAAEIAABCEAAAhCAAAQgAAEIQAACEIAABCAAAQhAAAIQgAAEIAABCAySAAbeQYJjWPgITJw4ccSECRNKjTElwU0gAAAgAElEQVQjo9FolqT9jTFnSNraGPPDsWPH3lpdXb2+k0xxcfFWkh6TNCUSiZTX1NTM741aSUnJ6dbauyX9UdLXJY1O5bi6urq1yTrNoqKiRUHs+vr6yYOZI17zbmCaHbP7xNgU2ePHa9y++ylnwgStX7NG/7nvD3rrzuBFyB2frm/mXV6zSC986xu9Lm2Py36s7b50bOztvEt/ep3ef/yv2u8Xt2mz0slq/eB9Lbn8R1peW7PJ2G2O+oImfv8HCkzE7z76iF676spBj+t1YUMw8RZUzPy+la4f6Czy9t5TxxxxiEbk5iorEtHuu+6o3XbeUdlZWXrhldd0xY2/0hv/+veGMJdfeI6Om36o1rS06Npb79Jj8xZsMsXkgn111ffP1TZbbaGFDS/o7IuvVKrH9bPv65uqKn8wEBe+hwAEIAABCEAAAhCAAAQgAAEIQAACEIAABCAAAQhAAAIQgAAEIAABCEAAAhCAAAQg4IoABl5XJIkz7Al0NeR22WyVMeanY8eOre5q3g2+nzx58p7t7e2PSxpnjJleW1vb0BukngberKysHVM5bjAG3uLiYpvIgd9++0YDbSLj1i+Yr9b7fj/gkE5jbeeFtr1da//5hv57/30xE23XzzZHHKndL75E2WPH6oOquXrl0t59m70ZeIv++KDGTJyolrff1ksXnKeWt/61ydp6M/AOdlxvG88uO1i5J39lQCa9XfDkgoWa88SzA4794rQyXXLumRozatSGa1esWq3nFtbrngf+1M28G1zwq2sv0wHF+fpo+QrNvvE2zf9H7SZz9GbgTfW4vjZ+1MH7a8b08gG5pOKCdXfepvb6ulRM5e0cI86/UFl77e1kfS+//i/97K77nMTK1CAl++2lc045NlOXz7rjJHDvI0+pemGvMiPOCJl/WZDnQb7zGd4Ezv/JLVq9tmV4b3KA3d19Lb9zFOoEYPMQGEYE0C+K6XT0yzBK6j62gn6R0C/DP8+pvyj2PKf+MvxznR1CICwEzrvyZq1p+SQs2+11n+iXUB8/m4cABCDQJ4GSkhI8duQHBCCQFAI8XJKClaDDkcBBBx00rqWl5QxjzObW2ixjTEng05W0uaTnrLUX1NdvdN4VFRXtbYx5ImBhrT2yvr7+5d649DTwWmt3SeU4nw28Aa94TLx7XHKZxu23Xwxv1qjRyt1qK0VGjAjAa/WSJXrjlhu1oq7DVNqbwba3c+nNwFv8QKVG7/bZmDm47sSZvaZ5b/EHO67nBEMx7wax5v29Vvc9Nm/A23PqlCJ9/ZQZGjlihCIRo6222Fzjx45RJBLR6jVr9eenntUNt/1mQ5zbr/+xphTup/eXfaTLfnqrFjW+uMkcvRl4Uz2ur41/6bDP65hpnx+QSyouwMArYeB1m2k0kNzy9DUaBhgMML7mput1YYDBAOM6p4gHAQikjwD6Bf2SvuxL7czoF/RLajMuPbNh4MXAm57MS/2sgX5Zvmp16if2aMYDCvbhF5A8Oo9kLQUDL/olWblFXAhAAAKZTgADb6afIOuHgL8EMPD6ezasLAMI5OXljcnJyblC0vckvSrpmLq6uleCpefl5W2Tm5v7V2ttSSQSKa+pqZnf25Z6Gnjb2trGpnLcYAy88R5N55t66+rqhvSsqS4tuDMic2a882aNHqPdzj1P2x59jCK5uVrz2qt6+ZKLY2/M3XzK/trz8itjJt/lNYv0wre+0WvY3gy8+/3qdm1WXKrWD97Xkst/pOW1NZuM7c3AO9hxXYMb6aWpNQ37xsugt+sKKmadZmV/PZgYB5YU6KJzTtNuO31G61rb9OsHHtFt9z4YC/WTi76loyvKtaalRdfeepcem7dgkyl6M/Cmelzf+zbfbaqac+NguLge81xJ4YPWaJbruBkWb1pZTcPTLtacVzHzMCMN7Fp3MZmnMaw0p7mq8gRPl8eyHBHIr5j5K0m9/0BzNIfvYYx0QmNV5Rzf18n6hkagoGLmMittObQomT26qapySLo6s3fP6iEAgeFEAP0ioV+GU0b3vRf0i4R+Gf65Tv1Fov4y/PM82CH6Bf0SjkyP5fqHkrYIy3572yf6Jcynz94hAAEIQAACEIBA6gnQ/Es9c2YcZgSKi4snSApeR3qstfbS+vr6a4ItFhcXbyXpMUlT+jPwFhUV/dAYc7WkW8eNG3fhqlWrNkvluOrq6vXJOhJnBt7JBbMi1nS4RRP47HXN9dr6sGmKtrbqX3fcpn/f+1ttVlKqz83+iXK33qZfA++kn92kLcsOVtvHH+nVq67UR88t0H6/uE2blU7u18C741dP1S5nfUMmO1v/uf+P+uctNw16XLetWt1WVttwTgLb3+TSgmmzvmCNDXJyUJ9DD5qsy84/S1tsNkEvL31DJ3/z4licyy88R8dNP7RfA29F2QGxsRPGjdVT8/9PF199U8rH9b1p87Wmqjn3DgqK40EYeGNAMfA6zCsaSA5hehyKBhINJI/T0+nSMMBggHGaUASDAATSSgD9gn5JawKmcHL0C/olhemWtqkw8GLgTVvypXhi9Av6JcUpl7bpMPCiX9KWfEwMAQhAAAIQgAAEQkoAA29ID55tuyVQXFx8vqSbJf1u3LhxZ1dXV38SvJ03Nzf3bmvticaYM2pra+/pOWt5eXn2qlWrgjd/nivpO3V1dbekepxbEt2jpdvAu8MJJ2rXb52nrJEj9e4jf9Jr116l4O28Bb+5V6N33VVr//mG6k6c2SuC/Lt+rfF5+Wp5+229dMF5sbf37nn5bG37haPVvnaNlv70Or3/+F83Gbvb+RfoMyedEjMNv/mLn+u/Dz4w6HHdgjsw8BZNn5HX3m6ahnLmv735KuVP+pzeW/ahLrnmFtW/+LK+fdrJOvWEL8XCBm/m/eVvH9hkipOOma7zz/iKcnOy9Yc/Pa4b7/hdysf1tW9jdUjjvMrqoXBxNRYDb4wkBl5XCSUaSA5Reh2KBhINJK8T1OHiMMDQQHKYToSCAATSTAD9gn5JcwqmbHr0C/olZcmWxokw8FJ/SWP6pXRq9Av6JaUJl8bJMPCiX9KYfkwNAQhAAAIQgAAEQkkAA28oj51NuybQxcB7Z0tLy7cXL17cGsxRXFz8E0mXdb5dt+fbbgsLC7fOysr6s7W2JBKJVNTU1MxPxzjXPDrjeWPgHTFC/32oUq/fcF1safve+gttPuWAbm/X7cqgr7f07nzmWdrptNNlsrI2vF23J7ve3tI72HHdYjsw8BYfffTo9Z+MWDOU8+408P73vQ900VU36qUlS3XkoZ/Xped+XWPHjN7wdt2ec1zx3XN0zOGHaG3LJ7r+l/fo0bnVKR/X177bTdvOL87989tD4eJqLAbeGEkMvK4SCgOvQ5J+h6KBRAPJ7wx1tzoMMDSQ3GUTkSAAgXQTQL+gX9Kdg6maH/2CfklVrqVzHgy8GHjTmX+pnBv9gn5JZb6lcy4MvOiXdOYfc0MAAhCAAAQgAIEwEsDAG8ZTZ89OCRQXF0+Q9BtJx3a+RbdzgtLS0oOj0WiVpH9KOqquru71rpMXFRVNN8Y8Kum53NzcWc8///xHwfepHucUSJdg6Tbw7nXN9dr6sGlq/+STDW/DDZa3y9nnaKevnRYz4r7zyMNaet013RDs9u3z9JlTviIbjeqtu+7Q27/peHlyV2Pv6iWvqPnsr8fextv52fzAg7Tnj69Q7hZb6qO/P6eXLghezDz4cd0W5cDAG8TLr5j5qqQ9BnPmhx40WZedf5a22GyCmhYv0anfCbzp0phRo/S7n1+t3XfZSe+894EuvuZmNb8cTNPx2WXH7XXLlT/QrjvuoFeW/lNnfPdyrWlpSfm43vZspA8bqyq3GgyPZIzBwBujioHXYXJZaU5zVeUJDkMSykMCNJBoIHmYlklZEgYYGkhJSSyCQgACaSGAfkG/pCXx0jAp+gX9koa0S/mUGHgx8KY86dI0IfoF/ZKm1Ev5tBh40S8pTzomhAAEIAABCEAAAiEngIE35AnA9gcmUFxcPNpa+61oNPpIY2Pj0o4XGnZ88vLyxuTk5Fwh6XuSXpJ0TFeT7qRJk8aOHj36t9ba4yX9rqWl5VuLFy9eHYwtLS3dqb29/V5jzIHGmDNra2t/1xk31eMGpjC4K5Jt4N39oh9o9G676a2779SKutoNi8waPUa7nXuetj36GEVyc7X65cVqPufsDWbbUTvvon3+5yaN2mVXrV+1Sm/+4la983BlbPyWB5dr94su1ohtttWa117Vy5dcrJa3/rUh9l4/uUZbH36ErLX64MnHteSKH8e+C67f84ortVlxidavXqU3brlJ7z365yGP2xDAnYH3Pkkn9Xaikwv21flnfFnVz9fqj396PGay7fwcWFKgi845Tbvt9BmtW9eq2/8wR/fc/8iG74NxX51xtLKyIlrU8IIunP2zDSbdS8//uqaXH6S29e369QOP6LZ7H0zbuF72PbepqvKIwWW4+1EYeGNMMfA6TC0MvA5hehyKBhINJI/T0+nSMMDQQHKaUASDAATSSgD9gn5JawKmcHL0C/olhemWtqkw8GLgTVvypXhi9Av6JcUpl7bpMPCiX9KWfEwMAQhAAAIQgAAEQkoAA29ID55tx08gMPBKulPSKZKajTHPWGtXStpV0uGStpP0bjQa/UpDQ8PTPSOXlpbuE41GH5a0p6QXJD0uKXhr74mSNpd0d0tLy3c6jb2d41M9Ln4i8V+ZbAPvHpf9WNt96djYm3Lbln+sto8+ir1VNzDTZo0eLRmjde+8o9euv0Yf/9/fuy18++NnatdvnavsceNk29r0yTv/jX0/cvsdZHJytH7lCr35y19sMPZ2Dh6922e119XXaszEPSRr1brsA7WtXKkR226n7LFjZdvb9f6Tj+vV2Zd3m2+w4zYEcWXgnTbr2zL21t5OMTDwXvX9c7XNVlvok3Xr9N4HH2lda6smjB+rrTbfTFlZWWpvb9fjzzynH93wi24hgrfw3nj59zS5cL/Y/1+xcrXe//AjbbPlFrHxwecf9c363pX/080YnOpxm+7bXN5UNefK+LM6uVdi4I3xxcDrMM0w8DqE6XEoGkg0kDxOT6dLwwBDA8lpQhEMAhBIKwH0C/olrQmYwsnRL+iXFKZb2qbCwIuBN23Jl+KJ0S/olxSnXNqmw8CLfklb8jExBCAAAQhAAAIQCCkBDLwhPXi2HT+B8vLy7JUrV55kjLlG0k49Rn5irX0kEolcWltb+0ZfUT814/5c0qFdrvlY0k9zc3Nvef755ze+6rTLBakeFz+V+K5MtoF3hxNO1E7/70zlbrFFzKzb9RNtbdXKxga9edsvterFwDe96Wf7GbO08+lnKnerrTaOt1Yt/35bb911h95/IvBab/oZt+9+2v3C72nspH1kIpENF6xftVLvPfaY3rjpZ07HxYK5MvAeMWMfRc2LvS1wlx231/fPOV2TC/dVTnZ2t0uCNw4v+2i5/vjI47G36Pb22XarLXXZ+Wdp/+K8buMDM/Azf1+kq2+5s5t5tzNGqsd1XbuNqqz56crn4svo5F+FgTfGGAOvw1TDwOsQpsehaCDRQPI4PZ0uDQMMDSSnCUUwCEAgrQTQL+iXtCZgCidHv6BfUphuaZsKAy8G3rQlX4onRr+gX1KccmmbDgMv+iVtycfEEIAABCAAAQhAIKQEMPCG9ODZ9qAImIKCgglZWVnjjTHbtba2vrl+/frlixcvbo0zWmx8dnb2btbaD1taWt6Nc2yqx8W5nYEvS7aBt3MF4ybto1G77qqxe+0dewtvy1v/0sf/+Ifa164ZeJGStjhoqsbn5am9pSVm9l1eWxPXuGDe8QUFyt16G616oTnuOQc1zpGBN9hYXsWsxUZ27742GbwV94CSfG239Vbacftt9crSf+q1N9/SS0uWxsXls7vsqMJ99tJnd95RLy99QzWNL+m9ZR8OODbV42T0btPcyu0HXFgKL8DAG4ONgddhzmHgdQjT41A0kGggeZyeTpeGAYYGktOEIhgEIJBWAugX9EtaEzCFk6Nf0C8pTLe0TYWBFwNv2pIvxROjX9AvKU65tE2HgRf9krbkY2IIQAACEIAABCAQUgIYeEN68GwbAqkgkCoDbyr2kvY5HBp4CypmXm2lH6Z9T2legDHmV41z53wzzcvoNj0G3hgODLwOkxIDr0OYHoeigUQDyeP0dLo0DDA0kJwmFMEgAIG0EkC/oF/SmoApnBz9gn5JYbqlbSoMvBh405Z8KZ4Y/YJ+SXHKpW06DLzol7QlHxNDAAIQgAAEIACBkBLAwBvSg2fbEEgFAQy8Dik7NPDue9iMvKyIaXK4uowMFZEpb6iaM9+nxWPgjZ0GBl6HSYmB1yFMj0PRQKKB5HF6Ol0aBhgaSE4TimAQgEBaCaBf0C9pTcAUTo5+Qb+kMN3SNhUGXgy8aUu+FE+MfkG/pDjl0jYdBl70S9qSj4khAAEIQAACEIBASAlg4A3pwbNtCKSCAAZeh5QdGniDVeVXzGyVlONwhRkXqqmq0rufgRh4Y2mEgdfh3YSB1yFMj0PRQKKB5HF6Ol0aBhgaSE4TimAQgEBaCaBf0C9pTcAUTo5+Qb+kMN3SNhUGXgy8aUu+FE+MfkG/pDjl0jYdBl70S9qSj4khAAEIQAACEIBASAl4Z14K6TmwbQgMSwIYeB0eq2sD7+EzV8pqnMMVZlwoDLzeHhkGXodHg4HXIUyPQ9FAooHkcXo6XRoGGBpIThOKYBCAQFoJoF/QL2lNwBROjn5Bv6Qw3dI2FQZeDLxpS74UT4x+Qb+kOOXSNh0GXvRL2pKPiSEAAQhAAAIQgEBICWDgDenBs20IpIIABl6HlB0beGkg+VmA4Q28sXsGA6/TR4fmNFdVnuAwJKE8JEADiQaSh2mZlCWhX/zUL0k5bIJCAALDngD6Bf0y7JP80w2iX9AvYch1DLwYeMOQ58Ee0S/olxDl+oeStgjLfnvbp48vgAnzebB3CEAAAhCAAAQgMNwJYOAd7ifM/iCQRgIYeB3Cx8DrEGZHKB8LMBh4Y0eDgddhtvMGXocwPQ5FA4kGksfp6XRpGGD81C9OD5lgEIBAaAigX9AvYUl29Av6JQy5joEXA28Y8jzYI/oF/RKiXMfAW1WJhyIsCc8+IQABCEAAAhCAgAcEEJ8eHAJLgMBwJYCB1+HJYuB1CLMjFAZe50hdBcTA64qkaCA5ROl1KBpINJC8TlCHi8MA46d+cXjEhIIABEJEAP2CfglLuqNf0C9hyHUMvNRfwp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EIAABCAAAS8IYOD14hhYBASGJwEMvA7PFQOvQ5gdoTDwOkfqKiAGXlckMfA6JOl3KBpINJD8zlB3q8MA46d+cXfCRIIABMJEAP2CfglLvqNf0C9hyHUMvBh4w5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EIAABCAAAS8IYOD14hhYBASGJwEMvA7PFQOvQ5gdoTDwOkfqKiAGXlckMfA6JOl3KBpINJD8zlB3q8MA46d+cXfCRIIABMJEAP2CfglLvqNf0C9hyHUMvBh4w5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EIAABCAAAS8IYOD14hhYBASGJwEMvA7PFQOvQ5gdoTDwOkfqKiAGXlckMfA6JOl3KBpINJD8zlB3q8MA46d+cXfCRIIABMJEAP2CfglLvqNf0C9hyHUMvBh4w5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EIAABCAAAS8IYOD14hhYBASGJwEMvA7PFQOvQ5gdoTDwOkfqKiAGXlckMfA6JOl3KBpINJD8zlB3q8MA46d+cXfCRIIABMJEAP2CfglLvqNf0C9hyHUMvBh4w5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w5jAxCOPHDG6fXRB89yHFg7jbbI1CEBgmBDAwDtMDpJtQMBHAhh4HZ4KBl6HMDtCYeB1jtRVQAy8rkhi4HVI0u9QNJBoIPmdoe5WhwHGT/3i7oSJBAEIhIkA+gX9EpZ8R7+gX8KQ6xh4MfCGIc+DPaJf0C8hynUMvBh4w5Lu7BMCEBjmBPIPn3m3jert5nmVVwzzrbI9CEAgwwlg4M3wA2T5EPCZAAZeh6eDgdchzI5QGHidI3UVEAOvK5IYeB2S9DsUDSQaSH5nqLvVYYDxU7+4O2EiQQACYSKAfkG/hCXf0S/olzDkOgZeDLxhyPNgj+gX9EuIch0DLwbesKQ7+4QABIY5gS7/VllojT2ft/EO8wNnexDIYAIYeDP48Fg6BHwlUFB+7GY2a8Q2Wav+tcRE21VXWzOkZ0315IJZEWse9HW/KVkXBl7nmDHwOkfqKiAGXlckMfA6JOl3KBpINJD8zlB3q8MAgwHGXTYRCQIQSDcB9Av6Jd05mKr50S/ol1TlWjrnwcCLgTed+ZfKudEv6JdU5ls658qvmImBFwNvOlOQuSEAAQg4JZBfMWuJZPcMglqr2byN1ylegkEAAo4IDMlU52gNhIEABIYBgaJpJ+7drvavy+iLkvbosaXXZPVYlrLurJ/3wMuJbhcDb8yFd1tZbcM5ibLr63oaSH42kJ4rKXzQGs1ydc4ZGgcDr8ODs9Kc5qrKExyGJJSHBGgg0UDyMC2TsiT0i5/6JSmHTVAIQGDYE0C/oF+GfZJ/ukH0C/olDLmOgRcDb623qSAAACAASURBVBjyPNgj+gX9EqJcx8CLgTcs6c4+IQCBEBDImzbzCmN0eZetLjSKfLex6sG/h2D7bBECEMgQAhh4M+SgWCYEfCZQUDHzGitdEs8ajXRtY1XlD+O5tvMaDLwYeBPJl3iv5Q288ZJK+XUYeB0ix8DrEKbHoWgg0UDyOD2dLg0DDAYYpwlFMAhAIK0E0C/ol7QmYAonR7+gX1KYbmmbCgMvBt60JV+KJ0a/oF9SnHJpm4438KJf0pZ8TAwBSQtKCz8KOYhoWU3DViFn4HT7eYfP2s1Y+0bPoKl8G++UI788fl3buqJoxI6LrSMSeTXng83fqKu7o63nuoJr17RGR8UDwWavb3vpqTkfd/xR1o2ffY6YtUVOu83rnC/LRN+KLNt6cW/zuRgXz1q5BgIQ6J8ABl4yBAIQGAKByyP5FYsfkezRiQUxf2mqmnSsNDsazzgMvBh448mTRK/BwJsosZRdj4HXIWoMvA5hehyKBhINJI/T0+nSMMDQQHKaUASDAATSSgD9gn5JawKmcHL0C/olhemWtqkw8GLgTVvypXhi9Av6JcUpl7bpMPCiX9KWfEwMgQ4DbzcjYgihfIiB1/2pFxw+q8paO62XyAuN1Q8a51VWu59V+tyXvjRuZEvuZZIukJTTbQ6jd2V1alNVZVVXA24imtPKPC4z8oTmufeuCWJ3/NXs6O9lbNEm++ljvqGMSwYzYkIgrAQw8Ib15Nk3BBwQyK+Y+bCk4wYZ6k9NVZXHxzMWAy8G3njyJNFrMPAmSixl12PgdYgaA69DmB6HSuQf8x5vY0hLM9IJjVWVc4YUhMHeE8AAQwPJ+yRlgRCAQNwE0C8YYOJOlgy/EP2CfsnwFI5r+Rh4MfDGlSjD4CL0C/plGKRxXFvAwOunfvlbaeHsuA5wGF8UlRaU1TQ8PYy3yNYw8AY5gIE3CXdC3uEzTjXW/Kaf0D9pOnCfKzQ7vhfQxbPEiUceOWJ0++h7jDWnSPqvMfbPUZkFRjZf1pwsaRdJa2V0YtPcysc6Y+YdPuMqEzUz+53DaDtJE2R06+atyy6srq5eH1yfP23GETLmr5L5h6x9wETs21aaIpnTZGNj1kZkjmqomjO/a/zBjouHA9dAAALxEcDAGx8nroIABHoQKJg241JrzFVDAWOsvaxx3kNXDxQDAy8G3oFyZDDfY+AdDLWUjMHA6xAzBl6HMD0ORQOJBpLH6el0aRhg/GwgOT1kgkEAAqEhgH5Bv4Ql2dEv6Jcw5DoGXgy8YcjzmCGiYuavJH0jLPvtbZ/8AnU4Th8Dr5/65bmSwget0axwZGGfu3TWPwo5R6+3zxt4MfAmK0HzK2a1SHZkP/EXRqLRyxqefnieizXkHf7VMSb6ye+tUfXKtjG3v1n9m0864xYfffTo9S0jbpXR6YHZNpqbc9QLf/3jx/HMWzD9pF0VbZsXtSZHWebw5ifnLOkcV1AxYw8bzTZNTz/watdYkw87bsvWSPbDVrYs6B2vzV7z1aVPPLFuqOPiWS/XQAAC8RHAwBsfJ66CAAS6EMg7/LhtjM36j6TsIYJZb037Z5rn/un9/uJg4MXAO8Q863U4Bt5kUHUS01kBhgYSDSQnGZkBQWggYYDJgDR1skQMMH42kJwcLkEgAIHQEUC/oF/CkvToF/RLGHKd+gv1lzDkebBH9Av6JUS5/qGkLcKy3972Sf/I29N31j/ydocsTBh4MfAm6zbIr5hxl2TOGCi+ka5dnb1mdleD60Bjevs+eAPvuHWjtmt45uF/9fZ94RHH5UejWTGzcCTSPq3hqT81xTGPKaiYebWVLgnW2VhVeWnMSRLHp+DwGafajrcQv9IezSl/8en73otjmAY7Lp7YXAMBCGwkgIGXbIAABBImUHD4rIustT9NeGAvA4wx32+cO+eG/mJh4MXA6yLXesagAJMMqk5iOivA0ECigeQkIzMgCA0kGkgZkKZOlogBBgOMk0QiCAQg4AUB9Av6xYtETMEi0C/olxSkWdqnoP5C/SXtSZiiBaBf0C8pSrW0T8MbeP3UL7yBN3ZrOOsfpf1GYwF9EsDAi4E3WbdHQcUJB1lF/xZn/IVRo9kvzK18Is7rE75s38NO3jYr0lYtaS9ZO71p3kNPDRSk0/RrjF2hSM60xifvf3OgMZ3f50+bcYSMeTJRA+9gx8W7Lq6DAAQ6CGDgJRMgAIGECeRXzAx+E+iwhAf2PuDppqrKaf3FwsCLgddRrnULg4E3GVSdxHRWgKGBRAPJSUZmQBAaSDSQMiBNnSwRA4yfDSQnh0sQCEAgdATQL+iXsCQ9+gX9EoZcp/5C/SUMeR7sEf2CfglRrvMG3qpK7zwUGHhjd6Cz/lFY7udM3CcGXgy8yczb/IpZSyS7Z7xzGGtuiEZGzm6ee++aeMfEe13hocfvEs2KPCNpfDxv4C0vL8/+OHerG2V1rpUuba6qvDbet+8Ga8o7fMZ5xppbrDRnbfaar8b7huHBjouXA9dBAAIdBLwTnxwMBCDgP4H8ipnvS9ra0Uo/aKqq3Ka3WEXTjts7+P8ntyw7Ypf21pt6XrNde2u/S3g3K7ff7zNp/GplPfC/Y7ed3XVD9fP+9HJ/G+zk19s17Sbr/yRt5ugMMzLMQAbe/vgFGx4K/77Gdy3ADKf87S1B+rn/YgUYF/zblbW/jO7JyAR1tmj7VJaNXtAzXDLyt+scLs6vPwSsv/vznwZS9wYS+dehn/r6ZPL9g34Z2ABD/g/f/E+W/uTn90YC3D+pvX/QL+iXsDx/0C/ol0zW3/HqD+ovASnqL739G3S45T/6Bf0SIv3yvKQJzkrUGRiI/pG3/Vdn/aPhWj+NV7/5vP+bV7y5uL/1haB/+mFZTcNWfTGgfjW0+lX+tJk3ymiTvukAP6rqrLGzm+c+9BeXP9IKKmbOstJ9sqYpkqPpDU/M+aC/+EN5+27e4bN2M1aPSvazNmpmND89J3gT74CfwY4bMDAXQAACmxDAwEtSQAACCRPIr5hpEx7Uz4C+/iE80Dy3Ln+932Wcu9nu/X6f6eMHKiAMxM/lGWZirKHyS8b4rgbe4Z6//dx/sQLMQPk7VP6ZmLMu1zxUfozv/w0Myc7fnvxpIHVvIKWaf897k/n714lDfX64fBZmYqyh8mO8X89vnh/dCfD8TO7z07f7H/2Cfun6BBju938mag6Xa/bt+cPP39T+/HWZS5kYK935f8vHr5/SH7fzN9/9j/19PxzGl9c23NfXHhP9+YN+Qb+gXzLxSTy4Naf7+d3b/PSPYmeZkv6Rj+cfpudPpvfvHay/XwNvovqFf/8k9u+f/n5qWKObc6Lmirp5c1YM7qfLxlF5Rx6/o1kfCQzBBXG+TdfkTZtxvTHmImvtDc3zHrq4r7fvFpQfu1k0K2d/ZUVzpMgIY+1Rkk6U1CZjL2ya+9Cvexs72HFDZcF4CECggwAGXjIBAhBImMBAwjDRgH39QyivYlbsN+xG2/bxE6LrP9Mz7qWr3u53qqvH7dTv95k0viUS+Xi5yXm364aaq+ZM6m+Dnfx6uyYiu6eVshI9q+F0/UD/AO+PX8BhKPz7Gt+1ADOc8re3vOnn/osVYNzwt2OMtPNwytvE92JWWuk/PcclI3+7zuHm/PreLevv/vyngdS9gUT+deinvj6ZfP+gXwZ+gx35P3zzP1n6k5/fGwlw/6T2/kG/oF/C8vxBv6BfMll/x68/qL9IftZf/nf50n7/QksI6o/9GmAS1X/oF/QL+iXx6nSmjqB/5G3/1WH/aHjWT+PXb/7uH/3ytlP90vOkE9U/w3D8v4zsIHrH5i9Ro9kvzJ1TN9SfbQXTT9rVtq9/QNJkSX/Lbss5rq76vmX9xd3v8Bl7Rax5OrgmauxhL8x96JW+ru98U6+kjW9yNnrSRqOzmw/ab5Fmz472Nnaw44bKg/EQgEAHAQy8ZAIEIJAwgfyKmW9I2i3hgb0P+GdTVeVn+4tVPblgVsSaBx3Nl5lhrG4rq204x9XiCypmLrPSlq7iZWKcgQow6dhTVwNvOub3ZM5YAcbFWvIqZh5mpHkuYmVqDCvNaa6qPCFT18+64yNAA6l7Ayk+alyViQTQLwMbYDLxXFkzBCAQTgLoF/RLWDIf/YJ+CUOuU3+RfK2/LCgtdPqX9DIwn/s1wCS6H/QL+iXRnMnU6/MrZn4oaYtMXb+LddM/ckExKTGc9Y+SsjqCOiGAfpFT/eLkUIZRkPxpM38voy8nsKUWI13RWFX50wTG9HWpya+YWSGj38pqOyOzICvSflLdUw+/M1Ds/IqZwRt3r5Ps3Zu3ffiN6urq9X2N2ffwk3bKUts3jdUoKzNC0kGS9pKUY6X50fasM1585oFN/tT1YMcNtHa+hwAE4iOAgTc+TlwFAQh0IZB/+Iz7ZU3wmv2hf4x9oGnuQyf1FwgDb+yPGGDgHXq2dYtAAcYxUHfhnBVgaCD520Byly5ECgjQQKKBFJY7AQMMBpiw5Dr7hEAYCKBf0C9hyPNgj+gX9EsYcp36i7/1Fwwwbg0w6Bf0Sxie6Z/WGjHwVlV656HgBTCxO9BZ/ygs93Mm7hP94la/ZGIOJGvNk2bNys1ZbtclEL/KKDq7serhvycwptdLdy0/beT43FWXGWt+8OkFd34yqvX7Sx59dNVAsQuPnLV1tE1Pyth8GzVfbH56zpMDjen5fWHFSTtEzfq7ZTVd1tRnZ7V/MR7j8GDHJbo+rocABHgDLzkAAQgMgkBexYyTjcwfBzF0kyFW9pTmqofu6y8WBl4MvC5yrWcMDLzJoOokprMCDA0kfxtITjKFIBsI0ECigRSW2wEDDAaYsOQ6+4RAGAigX9AvYcjzYI/oF/RLGHKd+ou/9RcMMG4NMOgX9EsYnunBHnkDr5/6BQNv7A501j8Ky/2ciftEv7jVL5mYA8lac0HFrNOs7K/jiG8lc0VT1Zwr47h2wEvyDj9uG6Os4K270yUtM8Z+vXHuQ3+OOUDi+OQdNmu6idjHZE1TJEfTG56Y80Ecwza5pGD6Sbsq2jbPWrO7Mfa0xrkP/TaeOIMdF09sroEABDYS8O63xzgcCEAgMwjkV8x8UdI+Q1ztS01VlfsOFAMDLwbegXJkMN9j4B0MtZSMcVaAoYHkbwMpJZkUokloINFACku6Y4Dxs4EUlvxjnxCAgFsC6Bf0i9uM8jca+gX94m92ulsZ9Rd/6y8YYNwaYNAv6Bd3T06/I2Hg9VO/YOCN3TfO+kd+34XhXh36xa1+CXc2dd99/rRZz8jYQ/plYvWczdKlzU9VPueCXd6Rx+9o1kcekjTZyCxYb7K+8uLc+9+ON3Z5eXn2xzlb3iaZM6y1NzTPe+jieI2/PecIYi3P3epua/U1Gd3aNLfyvHjWMdhx8cTmGghAYCMBDLxkAwQgMCgCeRWzvmRkg98MGvTHyhzTXDXn0YECYODFwDtQjgzmewy8g6GWkjHOCjA0kPxtIKUkk0I0CQ0kGkhhSXcMMH42kMKSf+wTAhBwSwD9gn5xm1H+RkO/oF/8zU53K6P+4m/9BQOMWwMM+gX94u7J6XckDLx+6hcMvLH7xln/yO+7MNyrQ7+41S/hzqaNu9/vsOM/G4lEXu+Ph5Gubayq/KErZsXFZ+W0bf7Rzcbom5L5y8js3K8sfOIPKxOJXzxt1s7rTbRKMjsrEj2q6amHn01kfNdruxlxpeubqip/EE+swY6LJzbXQAACGwlg4CUbIACBQRPInzbrBzL22kEFsOaSpnlzrotnLAZeDLzx5Emi12DgTZRYyq53VoChgeRvAyll2RSSiWgg0UAKSarzJ6jlZwMpLPnHPiEAAbcE0C/oF7cZ5W80DLzoF3+z093KqL/4W3/BAOPWAIN+Qb+4e3L6HQkDr5/6BQNv7L5x1j/y+y4M9+rQL271S7izaePuC6bNutQae1XvPGyNseb7jfMqq13yKqyYURKVqTLGfqhIzrTGJ+9/M9H4eYfNmm4i9jFJS9razGGLq+e8m2iMzusLpp+0q6Jt86w1u1tjZjXPnVMZT6zBjosnNtdAAAIbCWDgJRsgAIEhEcg7fOb3jNUNiQSxRhc1z638WbxjMPBi4I03VxK5DgNvIrRSeq2zAgwNJH8bSCnNqBBMRgOJBlII0jy2RQwwfjaQwpJ/7BMCEHBLAP3ip36ZX1p0vNuTzsxoB9fUP+xq5egX9IurXPI5DvUXf+svGGDcGmDQL37qF5+fj5m6Ngy8fuoXDLyxO8pZ/yhT788wrBv94la/hCFn4tlj/rSZr8jocz2vNUY/a5xbeVE8MRK9Jm/arHOMsb+0Mo/LjDyhee69axKNkV8xM3gh3sVWmrM2e81Xlz7xxLq+YhQeOWtru95ekGXNbXXz5rzV9brCipN2iJr1d8tquqRF2W05X6irvm9ZcM1gxyW6F66HAAT6J4CBlwyBAASGTCDv8FmHGqsrJXvQAI+cv1ujHzfPnfNMIpNi4MXAm0i+xHstBt54SaX8OmcFGBpI/jaQUp5Vw3xCGkg0kIZ5im/YHgYYPxtIYck/9gkBCLglgH7xU79Qf6H+4vZO74jmY/0lGfsMc0zqL/7WXzDAuDXAoF/81C9hfv4ma+8YeP3ULxh4YxnvrH+UrPuHuEMngH5xq1+GfiKZH6GwYtbBUdlub9c1Rs1RmQsS9a0kQqPTfBvPmN5MvsVHHz16/Scj75fs0TL6UdPcyj7eINwxw76HnbxtVqQt2OcewRt7JS0wsuusjeTJ2CmSRlvpraxI+5canvpTU+e6Bjsunn1xDQQgED8BDLzxs+JKCEBgAAL5Rxx/iLGRo6xVoZXZIdLeurei66XcUT+zJvp401MPPzsYiDSQaCANJm8GGuNjA4kCjNsCDA0kfxtIA92ffJ8YARpINJASy5jMvRoDr58NpMzNKFYOAQikkwD6xU/9Qv2F+ksyngs+1l+Ssc8wx6T+4m/9BQOMWwMM+sVP/RLm52+y9o6B18/6C/0jt/2jZN0/xB06AfSLW/0y9BPJ/Aj5FTNvk3T2xp2YG5uq5nw32TtLRDv2ZuDtYqzdy1jzxcZ5c/7a35p3LT9t5GY5q39kpe8EZt0e166V9EBE2Zc1VN3/367fDXZcsvkRHwJhI4CBN2wnzn4hkEICxcXFNpiurq5uSM8aGkg0kJKRtj42kCjAuC3A0EDyt4GUjHs6zDETKQIMV05GOqGxqnLOcN0f++oggIHXzwYS+QkBCEBgMATQL34aYKi/UH8ZzP080Bgf6y8DrZnvEyNA/cXf+gsGGLcGGPSLn/olsScWV8dDAAOvn/UX+kdu+0fx3Atckx4C6Be3+iU9p+jRrJdfHsn/+0vLZTRORkuMzLmNc+dUebRC90u5/PJI8fxXt2jNbd0qS2YLk2Vei7y/+fK6ujva+p1ssOPc74CIEAglgSGZ6kJJjE1DAAJxE8DAGzeqgS+0uq2stuGcgS+M7woMMBRg4suUtFzl7E8g0UDyt4GUlswaxpPSQKKBNIzTu9vW0C9+6pew5B/7hAAE3BJAv/ipXzDwYuB1e6d3RMPAmwyqfsWk/uJv/QUDjFsDDPrFT/3i1xNxeKwGA6+f+gUDb+z+ctY/Gh536/DcBfrFrX4ZnlkS/64KDp/5ZWv1eyt7S3PVQ8GbaflAAAIQ8JIABl4vj4VFQWB4EMDA6/AcMfA6hOlvA4kCjNsCDA0kfxtIzm/okAekgUQDKSy3AAZePxtIYck/9gkBCLglgH7xU79g4MXA6/ZO97f+kox9hjkm9Rd/6y8YYNwaYNAvfuqXMD9/k7V3DLx+1l/oH7ntHyXr/iHu0AmgX9zql6GfSGZHyK+Y+ZisvbVp3kNPZfZOWD0EIDDcCWDgHe4nzP4gkEYCGHgdwsfA6xCmvw0kCjBuCzA0kPxtIDm/oUMekAYSDaSw3AIYeP1sIIUl/9gnBCDglgD6xU/9goEXA6/bO93f+ksy9hnmmNRf/K2/YIBxa4BBv/ipX8L8/E3W3jHw+ll/oX/ktn+UrPuHuEMngH5xq1+GfiKZG6F42qyd6+bNeStzd8DKIQCBMBHAwBum02avEEgxAQy8DoFj4HUI098GEgUYtwUYGkj+NpCc39AhD0gDiQZSWG4BDLx+NpDCkn/sEwIQcEsA/eKnfsHAi4HX7Z3ub/0lGfsMc0zqL/7WXzDAuDXAoF/81C9hfv4ma+8YeP2sv9A/cts/Stb9Q9yhE0C/uNUvQz8RIkAAAhCAQCoIYOBNBWXmgEBICWDgdXjwGHgdwvS3gUQBxm0BhgaSvw0k5zd0yAPSQKKBFJZbAAOvnw2ksOQf+4QABNwSQL/4qV8w8GLgdXun+1t/ScY+wxyT+ou/9RcMMG4NMOgXP/VLmJ+/ydo7Bl4/6y/0j9z2j5J1/xB36ATQL271y9BPhAgQgAAEIJAKAhh4U0GZOSAQUgIYeB0ePAZehzD9bSBRgHFbgKGB5G8DyfkNHfKANJBoIIXlFsDA62cDKSz5xz4hAAG3BNAvfuoXDLwYeN3e6f7WX5KxzzDHpP7ib/0FA4xbAwz6xU/9Eubnb7L2joHXz/oL/SO3/aNk3T/EHToB9Itb/TL0EyECBCAAAQikggAG3lRQZg4IhJQABl6HB4+B1yFMfxtIFGDcFmBoIPnbQHJ+Q4c8IA0kGkhhuQUw8PrZQApL/rFPCEDALQH0i5/6BQMvBl63d7q/9Zdk7DPMMam/+Ft/wQDj1gCDfvFTv4T5+ZusvWPg9bP+Qv/Ibf8oWfcPcYdOAP3iVr8M/USIAAEIQAACqSCAgTcVlJkDAiElgIHX4cFj4HUI098GEgUYtwUYGkj+NpCc39AhD0gDiQZSWG4BDLx+NpDCkn/sEwIQcEsA/eKnfsHAi4HX7Z3ub/0lGfsMc0zqL/7WXzDAuDXAoF/81C9hfv4ma+8YeP2sv9A/cts/Stb9Q9yhE0C/uNUvQz8RIkAAAhCAQCoIYOBNBWXmgEBICWDgdXjwGHgdwvS3gUQBxm0BhgaSvw0k5zd0yAPSQKKBFJZbAAOvnw2ksOQf+4QABNwSQL/4qV8w8GLgdXun+1t/ScY+wxyT+ou/9RcMMG4NMOgXP/VLmJ+/ydo7Bl4/6y/0j9z2j5J1/xB36ATQL271y9BPhAgQgAAEIJAKAhh4U0GZOSAQUgIYeB0ePAZehzD9bSBRgHFbgKGB5G8DyfkNHfKANJBoIIXlFsDA62cDKSz5xz4hAAG3BNAvfuoXDLwYeN3e6f7WX5KxzzDHpP7ib/0FA4xbAwz6xU/9Eubnb7L2joHXz/oL/SO3/aNk3T/EHToB9Itb/TL0EyECBCAAAQikggAG3lRQZg4IhJQABl6HB4+B1yFMfxtIFGDcFmBoIPnbQHJ+Q4c8IA0kGkhhuQUw8PrZQApL/rFPCEDALQH0i5/6BQMvBl63d7q/9Zdk7DPMMam/+Ft/wQDj1gCDfvFTv4T5+ZusvWPg9bP+Qv/Ibf8oWfcPcYdOAP3iVr8M/USIAAEIQAACqSCAgTcVlJkDAiElgIHX4cFj4HUI098GEgUYtwUYGkj+NpCc39AhD0gDiQZSWG4BDLx+NpDCkn/sEwIQcEsA/eKnfsHAi4HX7Z3ub/0lGfsMc0zqL/7WXzDAuDXAoF/81C9hfv4ma+8YeP2sv9A/cts/Stb9Q9yhE0C/uNUvQz8RIkAAAhCAQCoIYOBNBWXmgEBICWDgdXjwGHgdwvS3gUQBxm0BhgaSvw0k5zd0yAPSQKKBFJZbAAOvnw2ksOQf+4TA/NKC74WdwsE1jT9zxQD94qd+wcCLgdfVPd41TlNVJT2IZID1KCb1F3/rLxhg3Bpg0C9+6hePHofDZikYeP2sv9A/cts/GjY37DDcCPrFrX4ZhinCliAAAQgMSwIUz4blsbIpCPhBAAOvw3PAwOsQJgZe5zDdBpxWVtPwtIuQNJD8bSC5OF9ibCRAA4kGUljuBwy8fjaQwpJ/7BMCNJDcNpDQL37qFwy8GHiT8bTHwJsMqn7FpP7ib/0F/YJ+cf20MNIJjVWVc1zHJZ5fBDDw+ll/wcAbu0+c9Y/8uutYTVcC6Be3+oXsggAEIACBzCCAgTczzolVQiAjCWDgdXhsGHgdwuwI5WMDiQKM2wIMDSR/G0jOb+iQB8QA46cBJuRpmZTtY+D1U78k5bAJCgEPCdBActtAQr/4qV8w8GLgTcbj18f6SzL2GeaY1F/8rb+gX9Avrp9NGHhdE/UzHgZeP+sv9I/c9o/8vPtYVUAA/eJWv5BVEIAABCCQGQQw8GbGObFKCGQkAQy8Do8NA69DmB2hfGwgUYBxW4ChgeRvA8n5DR3ygBhg/DTAhDwtk7J9DLx+6pekHDZBIeAhARpIbhtI6Bc/9QsGXgy8yXj8+lh/ScY+wxyT+ou/9Rf0C/rF9bMJA69ron7Gw8DrZ/2F/pHb/pGfdx+rCgigX9zqF7IKAhCAAAQygwAG3sw4J1YJgYwkgIHX4bFh4HUIsyOUjw0kCjBuCzA0kPxtIDm/oUMeEAOMnwaYkKdlUraPgddP/ZKUwyYoBDwkQAPJbQMJ/eKnfsHAi4E3GY9fH+svydhnmGNSf/G3/oJ+Qb+4fjZh4HVN1M94GHj9rL/QP3LbP/Lz7mNVAQH0i1v9QlZBAAIQgEBmEMDAmxnnxCohkJEEMPA6PDYMvA5hdoTysYFEAcZtAYYGkr8NJOc3dMgDYoDx0wAT8rRMyvYx8PqpX5Jy2ASFgIcEaCC5bSChX/zULxh4MfAm4/HrY/0lGfsMc0zqL/7WX9Av6BfXzyYMvK6J+hkPA6+f9Rf6R277R37efawqIIB+catfwpxVzxYVTTykvn5pmBmwdwhAIHMIYODNnLNipRDIOAIYeB0eGQZehzA7QvnYQKIA47YAQwPJ3waS8xs65AExwPhpgAl5WiZl+xh4/dQvSTlsgkLAQwI0kNw2kNAvfuoXDLwYeJPx+PWx/pKMEgpBagAAIABJREFUfYY5JvUXf+sv6Bf0i+tnEwZe10T9jIeB18/6C/0jt/0jP+8+VhUQQL+41S9hz6rnSoq+NbW2/hdh58D+IQAB/wlg4PX/jFghBDKWAAZeh0eHgdchzI5QPjaQKMC4LcDQQPK3geT8hg55QAwwfhpgQp6WSdk+Bl4/9UtSDpugEPCQAA0ktw0k9Iuf+gUDLwbeZDx+fay/JGOfYY5J/cXf+gv6Bf3i+tmEgdc1UT/jYeD1s/5C/8ht/8jPu49VBQTQL271S9izakFJwfUymmSV882Da2reDjsP9g8BCPhLAAOvv2fDyiCQ8QQw8Do8Qgy8DmF2hPKxgUQBxm0BhgaSvw0k5zd0yANigPHTABPytEzK9jHw+qlfknLYBIWAhwRoILltIKFf/NQvGHgx8Cbj8etj/SUZ+wxzTOov/tZf0C/oF9fPJgy8ron6GQ8Dr5/1F/pHbvtHft59rCoggH5xq1/CnlULiouLFInWSWozVt+YWttwT9iZsH8IQMBPAhh4/TwXVgWBjCXwfwfss0V7W05e1ES2vdfq/lVWOj933ZYHPv/SR4PdFA0kGkiDzZ3+xvnYQKIA47YAQwPJ3wZSMu7pMMfEAOOnASbMOZmsvWPg9bOBlKzzJi4EfCNAA8ltAwn94qd+of5C/SUZz14f6y/J2GeYY1J/8bf+gn5Bv7h+NmHgdU3Uz3gYeP2sv9A/cts/8vPuY1UYeGM58GFZTcNWZIM7AgtKCv4hY6YEEY3Mg1nZ7Rce+HzTf9zNQCQIQAACQyeAgXfoDIkAAQhIem5ywSxrzdmSDusDyNPG2NunLmqckygwGkg0kBLNmXiu97GBRAHGbQGGBpK/DaR47lGuiZ8ABhg/DTDxnyBXxksAA6+fDaR4z4/rIJDpBDDAuG0goV/81C/UX6i/JONZ7WP9JRn7DHNM6i/+1l/QL+gX188mDLyuifoZDwOvn/UX+kdu+0d+3n2sKiCAfnGrX8gqaUFJ0QUy9sYuLFZaY885eFHjH+EDAQhAwBcCGHh9OQnWkSkEIpMnT94lGo3uHiw4Go2ujkajrzQ2Ni7vawPl5eXZ69atG9/a2hrp65qWlpaVixcvbu3j+25ztre3/3fChAmvVldXrx8A2mDHJXQWCwoLt1aWuUPGHhvXQGseUbs9q6yh4YO4rpdEA4kGUry5ksh1PjaQKMC4LcDQQPK3gZTIvcq1AxPAAOOnAWbgk+OKRAlg4PWzgZToOXI9BDKVAA0ktw0k9Iuf+oX6C/WXZDyjfay/JGOfYY5J/cXf+gv6Bf3i+tmEgdc1UT/jYeD1s/5C/8ht/8jPu49VBQTQL271C1klLZw8ect1tm1ZLyx+q2jkkrK6uneSzekfU6aMb2tfVyQTGRfMZez6V0fanDdK6uraepvbSpHq4uIt2rPXZfW1tvaWyOojmpvX9PV91zmtUavabP1AHp3Ov7bduU4Z+9ao9sjivtYZL7fHJ04cMWbzscURRbaMjbHRVTlZI+r3X7hwZWeM4JrcLUduFk/M3Nac6OhIZPlQ1xXPXFwDgVQRwMCbKtLMk+kETGlpaUk0Gv0fSVN7bCb4ofrL7OzsHy/s8gOm85qSkpJCa+2TkrbpC0IkEimvqamZ3/P70tLSfaLR6K96mfM5a+0F9fX1db3FHOy4RA/p2aKiidlZeszKfi6RsUZmyfp2ffGQ+vql8YyjgUQDKZ48SfQaHxtIFGBipzitrKbh6UTPs7fraSD520Bycb7E2EgAA4yfBhhy1D0BDLx+NpDcnzQRIeAnARpIbhtI6Bc/9Qv1F+ovyXgC+1h/ScY+wxyT+ou/9Rf0C/rF9bMJA69ron7Gw8DrZ/2F/pHb/pGfdx+rCgigX9zqF7Kqg8CCksJHZHRMTx5Wes9YfaestuH+ZLD620GfGxddN+oyGXOBpJwec7xrI9FTyxY2VZnYPyk2fv5eWLhLe7Z9RjKf7WtdRjp/ak3Dz3t+/2x5+cisNSsukRT813XONmt14xgbubKkrm5t13Hz9y/a27Tb30sq6mW+Ptc5ELNgLZE1K75jpB9ImtD1eiO9si7SVj5t4Yvvxc5octER6vBVxfNZZoymTV3U0BTPxVwDgUwggIE3E06JNaadQGFhYUkkEpkraZSkp6y1f5a01hjzJUnHSxop6XctLS3fWrx48equCy4tLT04Go1WS3pX0lt9bOa8urq6hT3GBebdhyXtKek5SbdJGi3pTElTJL0aiUSOr6mpecnFuEQh1xYX56yN2IWSLUx0bMf1pmF01EyJ57diaCDRQBpcjvU/yscGEgWY2Jlh4HWY8Faa01xVeYLDkITykAAGGD8NMB6mSsYvCQOvnw2kjE8sNgCBOAnQQHLbQEK/+KlfqL9Qf4nzkZjQZT7WXxLaABcPSAADLwbeAZMkfRd8WFbTsJWr6dEvfuoXV+dLnI0EMPD6WX+hf+S2f8Q97y8B6i9u6y/+nnRqV7ZgSuFMRTWnz1mtbmvNarui00zqYnXBG2XHbT7uHiudIum/kv4sqwXGKN8anSyrXT71HJ04dVH9Y13nfG5yYb61mvepP+jfwTt7N11T9LqymsbfdP3/gYenJWJvsLLnB7Fl9TtJ82U0XR3ryDEyt4yKmou6+nQ+Nc/+VdI/ZPSAZN821kyx0mmStovFko4qq2nY5KWEfbEK3gDcGm29R9IMSW0yqjJRPRRcbyOapqj2bM1q+0In8/mlhWVG5o7+2FvZsUb6jKSm7OzoFw58vuk/Ls6KGBDwgQAGXh9OgTV4T+BTE+5Fxpjzamtr3+i64KKiov2NMcFv5OxgrT2xvr7+T12/LywsPCwSiQQ/XK+vq6sLfrNkwM/EiRNHjB8//hZjzNmSrluxYsUVS5cuXRcMnDRp0tiRI0feaYw5yVp7+8qVK8/v/G6w4wZcUC8XzC8t+oWR/eZgxnaOsTK/PLim/lsDxaCBRANpoBwZzPc+NpAowMROEgPvYBK6jzEYeB3C9DgUDSQaSB6np9OlYeD1s4Hk9JAJBgGPCdBActtAQr/4qV+ov1B/ScZj2Mf6SzL2GeaYGHgx8Hqc/xh4HR8Ob+B1DNTTcBh4/ay/0D9y2z/y9PZjWbyBN8gBp/qFpNpIYEFp4UeSNu+HyT+NsRdPXdTYt9E3AaBP5eWNGZWb/XtrotXRMZvdfkh19Sedw2uLi0evyYreaqxOt9I/IiPWHzX1by983Pn930sLCtpl5sloYcsn7Scc0dy8Jp6pF5QWHizp8Q7zbvQLZbVNizrHLSgpOEYdvqZoTzPu/CkFe0SsNVMXNb3adZ55kydvmWvbgpcOllmrOWuWr/rqUZ/6lvpbz7Pl5dlZq1dcL6MLjcyLNmJPLFvYsLjrGCtFgipMz7cP9xX30xcM3iHZr0r2zJ7m5Xj4cA0EfCaAgdfn02Ft3hAoLCzcet26dS0936776QJNcXHx1Z++gn4Tk25JScnp1tq7EzHwlpSUFNqO18MvD3541tXVvd4VRmlp6YHRaDT4/iNr7ZH19fUvB98PdlyioBdMKZykqLq9+TfRGBuuj2ifnj+se8aigUQDadD51c9AHxtIFGDcFmBoIPnbQErGPR3mmBhg/DTAhDknk7V3DLx+NpCSdd7EhYBvBDDwum0goV/81C/UX6i/JOPZ62P9JRn7DHNM6i/+1l/QL+gX188mDLyuifoZDwOvn/UX+kdu+0d+3n2sKiCAfnGrX8iqjQTifUGdkf2FXW9mlzU0fDAUfsEbeCeMG7fdQQ0N/+otTpe37MoYTZu6qKGp87pP34j7pIwej9fAG5hmI6tX3G2MviZjbpi6qP7irubYZ8vLR2avWfEHKx0fvGivrKb+2/GYZ+dPLjjVWPMbI72yLtJWHs9birsZiaORI8rq6uqHwvLTZ0OnOfnF9mjkC4fU1S0bakzGQ8AnAhh4fToN1pKxBLqYdP8o6et1dXXBK+Rjn87vjDFn1NbWBq+IH/BTXFwcvNL+Zkl3trS0fHvx4sWtXQcVFBRslpWV9aCkCmPMrNra2srg+8GOG3BBPS5YMLnoaln7w0TH9Xq9MdeULaq/tL9YNJBoIDnJtR5BfGwgUYCJHRJv4HWY8LyB1yFMj0NhgPHTAONxymTs0jDw+tlAytiEYuEQSJAADSS3DST0i5/6hfoL9ZcEH41xXe5j/SWuhXNR3AQw8GLgjTtZUn+h0zfYoV/81C+pT6vhPyMGXj/rL/SP3PaPhv+dnLk7pP7itv6SuZngfuULSvIny0QWxhl5sax+XFbb8FCc1yd82bwp+247IppTbaW9ZMz0skX1T3UG2WDgtbqtrLbhnHiC/72wcJf2bPuMZHaw0hEH1zQs6Dmu04wrqSY7u3X6gc+/FLyVuN9P51riNfAGRuLs1Stus0Zn9GYkHmi+3r6Pvc14ZNaDsjrCGHuyq7ckD2YtjIFAsghg4E0WWeKGikAX4+wmb+AtLi7+iaTL4jXwlpeXj1y1atXtkr5mrT2rvr7+zp4wy8vLs1etWnWjpHMlXVVXV/ejwY4bzEHNLy183kj7D2ZszzHBnwQ4uKbhgP5i0UCigeQi13rG8LGBRAHGbQGGBpK/DaRk3NNhjkkDiQZSWPIfA6+fDaSw5B/7hAANJLcNJPSLn/qF+gv1l2Q87X2svyRjn2GOSf3F3/oL+gX94vrZxBt4XRP1Mx4GXj/rL/SP3PaP/Lz7WFVAAP3iVr+QVd0JLCgpXCyjvePmYnVrds7IKw58/vkBja5xx/z0wi6G2/GbvIG3tDAw7f5SCRh4F5QWHiYpMAG/rmikvKyu7p2ea3quuHiKjdgqK7s2S9HDPl/TNOBf3X6utPA8K91ireasWb7qq0ctXbquv71u3FdkaxM1FVPr6uI1TfcZdsHkgi/ImuClhgvNiPXHTf3bCx8nypvrIeA7AQy8vp8Q6/OeQHFx8QRJv5F0rDHm5Nra2vu7Lrq4uPg6SRdHo9FpDQ0NTw+0oQMOOGCL1tbWRyUd1N+YoqKiHxpjru58S++ECRPGDmZcz7f7DrS+ZAjnspqGXp9F8ycXnBJbjzVTjHRePGsbxtc8bY3t9gbngxc1Bm987vOzgV8vV/xh1La3L8wdN7a/8SWtq/vFWZvb73D5Pv7u+U/2+zOwP34BmKHw72s8BZhYysXewOuCf1P2mH2acsb1+rbwTM/feNc/Ltq+8Lh1H/y8582cjPztOoeL8+vvAcT6uz//expgfH/+xpu/feVAb+O7NpDIv0/1Ux8AM/n+Qb9IPuoXnv8bCfD8Gb7Pn+CUjTV/GMb/3oxna/2+wS7R/Ee/dDfwJsqv54E5G0/9JUBL/aVHgg1Vv6NfBl+/S1b9ybV+o/4i+Vp/Qb/0b4BJ9Ocn+sVT/TIM6x/pfv5Tf/Gz/kL/yH3/aGnO6C/09giZP2LCJqa3rtcdvG7F9v32ZzNkfCSqT3zsH6Ff3OqXpNUPMvTn74LSwvsknRRPIWzDNVbNJmKumLqo/k8JjRvg4ucmF8yy1gTradJ6TS9raPigc0inaVbWXFhWW39TPPMu2GD6NXPb134y45DFizcxe8yfUrCHiZrAs7R1X2/p7f7vxbzdIjb7USv7WSMzY2pN/ZMDrWV+aWGZkZ4yMkvtenvo1IaGZQtKS3fMsuv3jUZMtNW0Nh628MX3Tez3IAf+8PbdgRlxxfAggIF3eJwju0gfAVNUVHSaMSZ4Y+6LkUjkmJqamrc7lzNp0qTcUaNG/a+kr/dYYvAbIVWSgjf2NsTe7/Hpp7i4eCtJj0maEolEymtqaub3tr2SkpLTrbV3SwpMnEH80YMZV1dXtzZRfK5/8230rzZ5yXBsSWvP6Ykt0ZUO7+v74ta564H4nbvZ7v0CunX56/1+n+njh8ovGePX3Xmb2uvrhnfiDrC7EedfqKy99h7w/h8q/0zP36Guf6j8GN/7z614n7+u+d37yFOqXhjIiY7PcH9+95b/55xyrEr22ysu/eCaf8/H2kA/f5l/aPfPUJ9/mT6e/Bla/sAPfv1J0YGe36EW6YGBecxYjfpZ3/2Cgfj1vP/QL1Im6Zew5/9Qf35kuv4Y6vqHyo/xmf3ze6j5k+nj052/YX9+o1/c1/8zSb+k+/7L9Pkz/fk71PX7eH70jyT6R6mp/6c7/9Evbusv9C+6ExioftVf/mUfOk3rnqra/JDGxuVDzdNnp+TtGIlm/cVIBbL20qm1jdd2NbTOLym8zhhd3GOeNkkNsvaaqbWNwdho1+83mH6NHm/5pP2EI5qb1/Rc57wp+247IppTbaW9ZMz0skX1wRt7Y59nCwo2y86JBH+FO8daO0LGHiWZEyW1GasLP1/b8Ot4TLcbjMRGj1tjv2Oi5pfBC7x6rGWeVfbpB3fxVvXFtHpK/iGRaORxSYt7Gp2Heg6Mh4BPBDDw+nQarCXTCESKiopONSb2A0fGmK/U1tY+1HUTxcXFgak2qLJ2vEl200/wQ/aqcePGXVNdXb0++Hry5Ml7tre3Bz+AxhljptfW1m505HQZ39PAm5WVteNgxvls4G29567YjqMff6To0tcyLT+crtdsvY2ydt2tW8zc08/sd45Ofr1dVPfiK7prROAV7/tz6tr3+v3+t6O3zejxZbf0/8tq/fELNj4U/n2NpwCzsQDjgv+K1Wv08utv9pqnmZ6/8a5/ywnjtceuO23CIBn523USF+fX3wOG9Xd//vc0wAz353dv+d+1gdR6T/8N7tzT+/8Fof7Hmzie//3Nn4rxgX7q6xeX45l/qOOTx7/uxSXolwH1S/L4d+gX3++foeZvMscPlR/jh5Z/Q+e3vmaR03/jZVqwgQwwif78RL90N/AmV7/En//Rjz+m/hKrv+zao/4y+J9/6Bdp4PpL6vVLUH+J/vvfsXO2K1f0+0g244M/vtb3J1PH55785dgvULt4/qxYvZb6S6z+smMv9ZfBPz+Grr8l9Ev/BphE8x/94qd+6esJne5/P2Ty/LUvLtHd9I8G6L+lR7/wApiOF8Ak+vzueZjBePSL1NE/Qr/4Vp8ZWv0l/n//h/Xn57qbfqb2V5ckfOxZ+QXK+eKXNPnY44bssXt2/4Jds9rNA4E1SMb+rb0967hD6uqWdV3UgpLCX8noG/0s9KHcSO7p+y9cuLLzmgUlhT+X0bnW6nfRsRPOOORT/1HXGP0ZeJ+bXJhvreZJ6moieTISMbMPWli/qKdhuK+1LSgpukDG3ihr/ipjsySVSvZRo8hKKbq9lTkuMAlLqlc08sWyuro+33r+bHn5yOw1K/5gpeOt0ZkHL2oIXnDIBwLDksCQHy7DkgqbgsAABKZMmTJ+/fr1V0r6pqTVxphv1tbWBj9k43nNe6SkpGQPa+11ko6N/caKMWfW1tb+Lpi2qKhob2PME7ECsrVH1tfXv9zbcnoaeK21uwxm3KAMvCWFi2W0t5NEsXq5rLZhUn+xqicXzIpY86CT+TI1iNVtZbUN57hafkHFzGVW2tJVvEyM01RV6d3PQP4EUiyTppXVNAR/umPIn7yKmYcZxf6hEdqPleY0V1WeEFoAIdl4zz/hGJJtd9umkU5orKqcE8a9h2nP6BfJR/0Sphxkr+Em4Pov0WQgzQ/Lahr6/y3QBDaFfun+J6gTQJfUS6m/xCp71F8cZ5mP+oX6C/UXx2keNAW8rL+gX/r/E9SJ5gH6xU/9kug5cv3ABPIrZn4oaYuBrxy+V6BfvD1b+kcOjwb94hCm21BO6y9ul5b50RaUFt4n6aQEdrJc1s4uq228OYExvV5qJbNgSn6FiUZ+K2k7SQsUjZzUn4G1M1Awtnr/gl2y2iNXSTZYf5asbmwfO+HiTqPuBtNvP3WN/gy880tLd4po/TclM6rjDbw6SMGbejvMtvOzopEzDqqr6/9POAeb2mg+brXS09k57acd9H/N73fupbq0oDQi84ikHYzRD6Yuari+L7Z/m1xYErWxv2z+volGKqbW1b011HNgPAR8JeCdeclXUKwLAp0ESktL94lGo/fEfiNGeslae2Z9ff3COM27G0BOmjRp7KhRo34h6WuSqtrb209obGxcnpeXt01ubu5frbUlkUikvKamZn5v9HsaeNva2sYOZtygDLylhcGvlvb/+tf4U+auspqGfl9FQAOJBlL86RT/lRRg4meV4ispwDgE7msBxuEWCSWJBhINpLDcCBh4MfCGJdfZp58EMMBggHGdmT7+AhL1F+ovrvM8iEf9JRlUncSk/uIEY0cQX+sv6Bf0i8M0j4XyUb+43iPxYrVGDLy8AMbXWwH94vBk0C8OYboNhYHXLc8N0WqLi0evjUTXxB3emkfWR+wVhy5qaIp7TB8XBm+Sjaxefpkx5gef/gPizsiItd///N+XrEokdm1xcU5LxN5gZc+X9LaN2MMOXtgY+1PWG958a/R4yyftJxzR3LzJXvsz8P5/9t4EyrK0LNP99okkqyhqABpsLm2LKK0CUlUxZVJgVSVIyuRCpLOAq9jYkJmVKJOs63AVBRVbsZUGYZFVERSUOBdOIIPIpWtI6LIy42SWU9mt4tTrOlwZq6CSGuLsu/Y+J4ggzcyzM/LZEd/Z8cRaLhcr93lj/8//xebl/d/YcbL7+Nj09CMH26J66+0zmrwxd3gfX3p78Gd7veKZ33Tb0T9cq12VkQ/tmHljlOX3V5ffM+g9Z3e//6/+NM7a68oo3n7FkaMvL5q9UPFMkHqtBNIQsMCbZiu8kQkgUMzNzT2nLMt3RcRDIuKaqamp1x4+fLj6H7Lr+pqfn3/SYDD4/eo3Rqampp51+PDhv5idna3eaPP+iNh5ugLvzMzMDxdF8VMR8dYLLrjgNXfdddeD1/O5m07y6vxxi7llx8zToyyr+z77r6J4xhWHj374dEIeIHmAdPaD9q8VPEBqgyqiaQCDYByKZA1gwCUqZYG3ngEPkLbGj4IF3pwFmK0xfa5SAhEWYCzA0D8HGf2L+Yv5Cz3nlZ75SxtUEU3zFwRj7vxF/6J/Acfc/IWGmVjPAq/+JfF46l/Azcl6fqR/Yf0LODITL3XLjukDUcbBBgvB3rpbfa+PP+nir1i+b6p6625Vgv1kFOW+yw/f/t71llFvnJ39hqneoPprtv82Ip6+8pdtD81Pv7KMeEucpsB7885L/0MxKD4aUTy4GBTVG22rFxWe9uvGJ1761VPLRfUXb7+2LMrvvvLw7dVaTvn1pfs4TTl3pW9URPzPe3r37XrabX/6zycK3jg//4ipuL9a59cMeoNn7brtj24cd6/+uwQmmYAF3knePe99IwlU5d3vKsvy2og4XpblK44ePVq9Xn9wNjcxMzPz2KIoPlRplGX5zKNHj/75xRdf/KDt27dfV5blC4qieOnS0lL1tt8v+9q1a9e2u+66600R8YqIeHW/33/Lej+33vu/ZX66+i/pb17v50ef++gVR449bZyGB0geII2bkfX8uwdI66G2IZ8xgAExZw1gwCUqZYG3noGMBRiHkydggTfnARK/0ypKICcBD5DYAyT/gkBO/2L+Yv7SxhPY/KUNqoim+QuCcSiSNX/Rv+hfwDFPm78M/Us8iF7rpOldceT266l7tsCbM385NDd9Q1nEVdQ+T6iO/gXcOP0LCJOV8g28LM8vqR2an761jHjiaeXL4ndjqvyRK247dgdxGzfuvPgrpwZTvzX66963lLHtRVceOfK/z0b7VG/RvWXHpc+Osnj/6Uqxh2Znd5a98iMRg3+Zur946pOPHfu7cfdy465d23qf/9x1RRH/Kcp46xVLx155us/cvOPSFxdlcX2UxR8s3/3F//iUO+74/InXNynwHtox8+1lWb6n+r3guD+eccWxY/8y7l79dwlMMgELvJO8e977hhGYm5v7xrIsq7fiXjgYDK46duxY9ZseZ/01Nzc3XQ7fZPupqampZx8+fPhvKtHZ2dmfjIjXrrxd98S35E5PTz98amrqvWVZzvV6vd1Hjhy5+Ww+t56F3DI7OxO9QX89n/3SZwa92Sv6/aPjNDxA8gBp3Iys5989QFoPtQ35jAEMiDlrAAMuUSkLvPUMWODdGj8KFnhzHiBtjelzlRLwDbxVbnHFkWPVXwxCvizw5vQv5i/mL8gP+Aki5i9tUEU0zV8QjEORrPmLBV79CzjmafMX/QvvXyzw5sxfLPDWjyH9C/hg17+AMFkpNH9hb21y1W6cu/gbp4qpPznNCj5bRLzu8iPHfoFa5dLs7AO+0CvfXET5PWXE753T2/6iJ952251nq//x6elHLW8r/3tE8cgy4ulXHjl2S6X5sflLHr8cvY8WUZx3qrfrNnlL74n3t7bAW5bxxiuXjv3Q6dbQpCS8WjYu/rS8v3zqieXc6ntu+/znrimLeGkUxX+9/PDRH1zvG4vPlrefl8BGEbDAu1Gk/T4TS2D0tts3RsRrIuKV/X7/bcNM7qy/qrf6/nBZlm8oiuK377777hffMfrtk/n5+SsHg8FHIqIq9D6r3+9/Yu13m5mZeUZRFO+LiEPbt2+/6tZbb/109e/r/dx6V3Lz/MwLiih/fT2fL6N44ZVHjv5Gk88awPABjAUYA5gmP3ubdI0BDAg+awADLlEpC7z1DFjg3Ro/CvqXnP5la0yfq5SABV4LvPxPQUb/Yv5i/sJPek7/YgGm3mnzF3Dgs+YvFngt8IJjnjZ/0b/w/sUCr/6FfnaAevoXEKb+BYTJSqEF3id88/O+hr29yVR72+f+Zn9RxA+e9O7L4nfLqcEPXHnb7X9Jru5jO6bnBmVUnZ9PLU+VT3vKH97+t4T+zTumX1qU8Y6I+Iti0Nt9eb//95Xuhy+++EEPPHfqhijjWScrvf7hzp0X3ju493ci4qllEXuvPHzsuib3c+MTL/3qqeWi+uvcXxtlXHXF0rHfPN3n1nyfKyPKvSf+lYC15dyijOvuP/+iA0+56ab712reOD//iKm4v3qp4tcXUXzr5UeOVi9F9EsCnSaefT84AAAgAElEQVRggbfT2+viCAKXXXbZQ++9996qLPvkXq+3a+Vtt020p6enHzU1NfXo888//2Nr36L7mMc85pyLLrroJRHxpoiYiohv7/f7H1jRfNzjHnf+eeed94tlWT4vIt59/Pjx711T7v33y8vLv1QUxZOKoti7tLT07rP9XJO1nOqaW3Ze+m0xiHdGFA9tplN+Onrxkituu/29za6PMIDhAxgLMAYwTX/+NuE6AxgQetYABlyiUhZ46xnIWIBxOHkC+pec/oXfaRUlkJOABRgLMPRkZvQv5i/mL/ScV3q+gbcNqoim+QuCcSiSNX/Rv+hfwDFPm7/oX3j/YoFX/0I/O0A9/QsIU/8CwmSl0AKvfwFpeH70C5/9RPVm3UecsFWfjYgfvuLIsYPsFg7VbpmffllEvD2K+ODxLy4//+l//MdfaPJ9Dn3TEx4yuOcBux80KN4/1+/fvfKZMqJ3y45LX1iUxdsj4qIoyx+5fOn2n177ZtpDO2a+vSzL90TEPUVRvODyw0ervzJe/e+V3i3zl76iiOLnq/+ZHoPet17R7/9jfZ/T0w+PbfF9xaB3zUoZeOV7fmx6+pGDbVEVfZ8REYeXB71nP6Xf/2T179Ubho/3yheVMbh4ajD1tieveSnhLfOXfndEUZWM/3kQ5XN3Hbn9yOg+ikNz0y+Iotasvp51xZFj9V8bX/t18/z0FUXEhyPiX8pe+c10ubrJPniNBDaagAXejSbu95s4Ajt27Hj08vJyVa59bJObX1vynZmZeWxRFB+KiHMi4g8i4m+LoriwLMtnRcTXRcR9lSm44IIL3ry24Ft9n/n5+ccPBoPfHl1Xvc7/g/V/EUe8ICIeEhHXHT9+/NUrxd6Ve1vv55qs7VTX3DI7+3+UveXXF1HsP51OGeVCMZh6/YoZaPo9DWD4AMYCjAFM05+/TbjOAAaEnjWAAZeolAXeegYyFmAcTp6A/iWnf+F3WkUJ5CRgAcYCDD2ZGf2L+Yv5Cz3nlZ4F3jaoIprmLwjGoUjW/EX/on8Bxzxt/qJ/4f2LBV79C/3sAPX0LyBM/QsIk5WywMvyjP94/F9+dtc9d/7AWtkyyt8ZTMVrqLfinuyWb56b/plTvvX3xA+sKfn+Pzu/8d+eM3jATWXEVxVlcVsU8cdlWZ4TvXhalPGY0Ud/cXtv+yufeNttd66VGpVq/2sZ5avqLlJRvwH4r6OMKyPiCRHxuSjK77zi8O1ferngmu/3HyLif0UZtxRFcU+UcXFZlDsj4ryI+PuiiOdcfvjYH618vzUl23PLMt49OP+il668SXf0NuDro4w9X34fxZMjyotHxvL7Lj987G1rC8gr2l8qP0fccs+g95zd/f7n4LFQTgLpCFjgTbcl3lA2AmtKuI9qcm9rC7w7d+78yuXl5cWyLKvfSDnx61BEvKHf71evmx+cTHtUxq1+G+ipa/79MxHxs9u3b3/Lrbfeepz8XJP1ne6a23bs+Df3lPc/s+oSRQwesVT2XnRXRDyliO86p9j2oZ2HD39qPd/DAIYPYCzAGMCs52dxgz5jAAOCzhrAgEtUygLv6H/nx/Nv/8hvVr9V7FeHCehfcvqXDo+cS5PAlxGwAGMBhv6RsMBLE4X0yrjmiqVj1VtykC/9S07/cmhu+oayiKuQTZ5cEfMXcO+y5i/6F/0LOOZp8xfPj/jzIwu8+hf62QHq6V9AmPoXECYrZYGX5Rk/duff3/rwwX2XjWQ/O4jyB3YduX0R/jb/Su6WuemDUcSBRt9nTYH3D3fuvPDe8t53RxnfOvpr3qsSRfxdRPmG5fMe/MtPuemmL55M+8Zdu87d9vnP/mBZFFVpuSrfrnwdLaN8xZVHbv8faz9XXT91950/GmX56hOury67O6L8jd79xWu/6dixf/iyz83MPGZqqqxeYvjoIuINlx859qNr/31pdva8u3uD10ZEVSZevY9qDYPyVZcv3f6+k5V3K41VdsXi5UeOXn2q6xqx9SIJTAgBC7wTslHe5mQTePKTn3zBF7/4xfMj4mur304599xzP/Pxj3+86rY2+SouvfTSi7Zt2/bosiw/dfz48X+644477m3wwfV+roF0s0tmZ2fL6sp+v39WzxoDGD6A8QDJAKbZT/GmXGUAA2LPGsCAS1TKAm89AxkLMA4nT0D/ktO/8DutogRyErAAYwGGnsyM/sX8xfyFnvNKzzfwtkEV0TR/QTAORbLmL/oX/Qs45mnzF/0L718s8Opf6GcHqKd/AWHqX0CYrJQFXpDng8rl+JnP/e3IxxQ3TG1bfs2Tbv2j/xf8Fq1J1W+xfcADLiyK5a+/v5z6p3O2f/H/u+zWP/tM0zLrBx/zmHMuePCD/12U5cOntn/xL8d9tozo3TQ7+9CIeFivt/zQ4v7iL8/r9T471+9Xf1X8pF/VPW5/wAMeuKvf/3RxipcWrr2P+yM+cbprW4OpsAQmgMBZleomYH3eogQksIkELPCC8H0DDAhzKOUBEo6UEjSAoUgmPkACl6iUBd5R8OIbeLfCD4MF3pz+ZSvMnmuUQEXAAowFGPonwQIvTRTSM3+BQK7KmL/gSClB8xeKZOL8Rf+ifwHHPG3+YoHXAi89554ftUEU09S/YCj9BSQQJS1lgRckuuuez8W3Hf/UF7bF4OVXHLn9elBaKQlIQAIoAQu8KE7FJCCBtQQs8ILz4AESCHMo5QESjpQSNIChSCY+QAKXqJQF3rQHSA4nT8ACb07/wu+0ihLIScACjAUYejIt8NJEIT3zFwjkqoz5C46UEjR/oUgmzl/0L/oXcMzT5i8WeC3w0nPu+VEbRDFN/QuG0gIviJKWssALEn3x3f8cN59z0b73/vf3vwOUVUoCEpAATsACL45UQQlIYIWABV5wFjxAAmEOpTxAwpFSggYwFMnEB0jgEpWywJv2AMnh5AlY4M3pX/idVlECOQlYgLEAQ0+mBV6aKKRn/gKBXJUxf8GRUoLmLxTJxPmL/kX/Ao552vzFAq8FXnrOPT9qgyimqX/BUFrgBVHSUhZ4IaJftXxP/P3UOZExf4GWqIwEJNAhAhZ4O7SZLkUC2QhY4AV3xAMkEOZQygMkHCklaABDkUx8gAQuUSkLvGkPkBxOnoAF3pz+hd9pFSWQk4AFGAsw9GRmPECyAMMXYPQvOf3LobnpG8oirqJ/ridMz/wF3LAy4j1//JHffD4oiUjpX/QvyCCtEdG/0EQhPfj86JLdez4VEQ+F7m4iZTw/Srtt+hdwa/QvIExWygIvy9MCL8xTOQlIoB0CFnjb4aqqBCQQERZ4wTGAAxgPkDxAAqeTljKAAYlmDWDAJSplgbeegYwHSA4nT0D/ktO/8DutogRyErAAYwGGnsyM/sUCrwVees4rPQswbVBFNM1fEIxDkaz5i/5F/wKOedr8Rf/C+xcLvPoX+tkB6ulfQJj6FxAmK2WBl+Xp+RHMUzkJSKAdAhZ42+GqqgQkYIGXnQELvCxPD5BwnqCgAQwIM2sAAy5RKQu8aQ+QHE6egAXenAdI/E6rKIGcBCzAWIChJ9MCL00U0jN/gUCuyljgxZFSguYvFEkLvCBJXMoCDIxU/wIDpeRg/2KBN2f+4l8QqH9g9C/Uc0P/ApLEpfQvMNKM/gVeonISkEAHCFjg7cAmugQJZCXgG3jBnYEDGAswBjDgdNJSBjAgUQu8IMzEUpfs3nMwIg4kvsXWb80ApnXEKb6B/iWnf0kxHN6EBDaAgAVeC7z0mGX0L77Bjn+Dnf4lp3+xAGMBhn6mZ81f9C/6F3rW9S80UUgPPj+ywKt/gSazDRnPj0Cq+hcQJitlgZfl6Rt4YZ7KSUAC7RCwwNsOV1UlIAHfwMvOABzAeIBkAMMOKKpmAAPizBrAgEtUyjfw1jOQ8QDJ4eQJ6F9y+hd+p1WUQE4CFmAswNCTmdG/WOC1wEvPeaXnG3jboIpomr8gGIciWfMX/Yv+BRzztPmL/oX3LxZ49S/0swPU07+AMPUvIExWygIvy9PzI5inchKQQDsELPC2w1VVCUjAAi87AxZ4WZ4eIOE8QUEDGBBm1gAGXKJSFnjTHiA5nDwBC7w5D5D4nVZRAjkJWICxAENPpgVemiikZ/4CgVyVscCLI6UEzV8okhZ4QZK4lAUYGKn+BQZKycH+xQJvzvzFvyBQ/8DoX6jnhv4FJIlL6V9gpBn9C7xE5SQggQ4QsMDbgU10CRLISmB2dras7q3f75/Vs8bfoOZ/g9oCjAFM1ueGAQy7MxZ4WZ5Z1S7ZvedgRBzIen8bcV8GMBtBefO/h/4lp3/Z/MnwDiSwMQQs8FrgpScto38xfzF/oee80rPA2wZVRNMCDIJxKJI1f9G/6F/AMa+l9C80UUjPAi8EclVG/4IjpQT1LxRJ/QtIEpeywAsjzehf4CUqJwEJdIDAWZXqOrB+lyABCbRIwAIvCBcOYCzAeIAETictZQADEs16gAQuUSnfwJv2AMnh5AnoX3L6F36nVZRATgIWYCzA0JOZ8QDJAq8FXnrOKz0LMG1QRTTNXxCMQ5Gs+Yv+Rf8Cjnna/EX/wvsX38Crf6GfHaCe/gWEqX8BYbJSFnhZnil/AQleonISkEAHCFjg7cAmugQJZCVggRfcGQu8IMyhlAdIOFJK0ACGIpn4AAlcolIWeNMeIDmcPAELvDn9C7/TKkogJwELMBZg6Mm0wEsThfTMXyCQqzLmLzhSStD8hSKZOH/Rv+hfwDFPm79Y4LXAS8+550dtEMU09S8YSn8BCURJS1nghYlmzF/gJSonAQl0gIAF3g5sokuQQFYCFnjBnfEACYQ5lPIACUdKCRrAUCQTHyCBS1TKAm/aAySHkydggTenf+F3WkUJ5CRgAcYCDD2ZGQ+QLMDwBRj9S07/cmhu+oayiKvon+sJ0zN/ATfMN9iBMFkpCzAsz5RvsNO/8P7FN/DqX+BHBymnfwFp6l9AmKyU/oXlmdK/wEtUTgIS6AABC7wd2ESXIIGsBCzwgjtjgReEOZSywIsjpQQNYCiSFnhBkrmlLtm952BEHMh9l+3eXcYCTLsr3prqFmBy+petOY2ueisSsMBrgZee+4z+xQIMX4DRv+T0LxZ46yea+Qv4YLcAA8JkpSzAsDxTFmD0L7x/scCrf4EfHaSc/gWkqX8BYbJS+heWZ0r/Ai9ROQlIoAMELPB2YBNdggSyErDAC+6MBV4Q5lDKAi+OlBI0gKFIWuAFSeaWssAbBjC5RxS7OwswOf0LtsEKSSA5AQu8FnjpEbXASxOF9MxfIJCrMuYvOFJK0PyFIpk4f9G/6F/AMa+l9C80UUgP9i8WeHPmL/4CUv3zon+BHhuVjAVeECYrZYGX5ZnSv8BLVE4CEugAAQu8HdhElyCBrAQs8II7AwcwFmAMYMDppKUMYECiWQMYcIlKRYQF3pwHSA4nT0D/ktO/8DutogRyErAAYwGGnkwLMDRRSM/8BQK5KmOBF0dKCZq/UCQtwIAkcSkLMDBS/QsMlJKD/YsF3pz5iwXe+gdG/0I9N/QvIElcSv8CI83oX+AlKicBCXSAgAXeDmyiS5BAVgIWeMGdgQMYCzAGMOB00lIGMCBRC7wgzMRSFngt8CYeT/TW9C85/Qu6yYpJIDEBC7wWeOnxzHiA5J+g5v8Etf4lp3+xAGMBhn6mZ81f9C/6F3rW9S80UUgPPj+ywKt/gSazDRnPj0Cq+hcQJitlgZfl6Rt4YZ7KSUAC7RCwwNsOV1UlIIGIsMALjgEcwHiAZAADTictZQADEs0awIBLVMo38NYzkPEAyeHkCehfcvoXfqdVlEBOAhZgLMDQk5nRv1jgtcBLz3ml5xt426CKaJq/IBiHIlnzF/2L/gUc87T5i/6F9y8WePUv9LMD1NO/gDD1LyBMVsoCL8vT8yOYp3ISkEA7BCzwtsNVVQlIwAIvOwMWeFmeHiDhPEFBAxgQZtYABlyiUhZ40x4gOZw8AQu8OQ+Q+J1WUQI5CViAsQBDT6YFXpoopGf+AoFclbHAiyOlBM1fKJIWeEGSuJQFGBip/gUGSsnB/sUCb878xb8gUP/A6F+o54b+BSSJS+lfYKQZ/Qu8ROUkIIEOELDA24FNdAkSyErAN/CCOwMHMBZgDGDA6aSlDGBAohZ4QZiJpS7ZvedgRBxIfIut35oBTOuIU3wD/UtO/5JiOLwJCWwAAQu8FnjpMcvoX3yDHf8GO/1LTv9iAcYCDP1Mz5q/6F/0L/Ss619oopAefH5kgVf/Ak1mGzKeH4FU9S8gTFbKAi/L0zfwwjyVk4AE2iFggbcdrqpKQAK+gZedATiA8QDJAIYdUFTNAAbEmTWAAZeolG/grWcg4wGSw8kT0L/k9C/8TqsogZwELMBYgKEnM6N/scBrgZee80rPN/C2QRXRNH9BMA5FsuYv+hf9CzjmafMX/QvvXyzw6l/oZweop38BYepfQJislAVelqfnRzBP5SQggXYIWOBth6uqEpCABV52Bizwsjw9QMJ5goIGMCDMrAEMuESlLPCmPUByOHkCFnhzHiDxO62iBHISsABjAYaeTAu8NFFIz/wFArkqY4EXR0oJmr9QJC3wgiRxKQswMFL9CwyUkoP9iwXenPmLf0Gg/oHRv1DPDf0LSBKX0r/ASDP6F3iJyklAAh0gYIG3A5voEiSQlcDs7GxZ3Vu/3z+rZ42/Qc3/BrUFGAOYrM8NAxh2Zyzwsjyzql2ye8/BiDiQ9f424r4MYDaC8uZ/D/1LTv+y+ZPhHUhgYwhY4LXAS09aRv9i/mL+Qs95pWeBtw2qiKYFGATjUCRr/qJ/0b+AY15L6V9oopCeBV4I5KqM/gVHSgnqXyiS+heQJC5lgRdGmtG/wEtUTgIS6ACBsyrVdWD9LkECEmiRgAVeEC4cwFiA8QAJnE5aygAGJJr1AAlcolK+gTftAZLDyRPQv+T0L/xOqyiBnAQswFiAoScz4wGSBV4LvPScV3oWYNqgimiavyAYhyJZ8xf9i/4FHPO0+Yv+hfcvvoFX/0I/O0A9/QsIU/8CwmSlLPCyPFP+AhK8ROUkIIEOELDA24FNdAkSyErAAi+4MxZ4QZhDKQ+QcKSUoAEMRTLxARK4RKUs8KY9QHI4eQIWeHP6F36nVZRATgIWYCzA0JNpgZcmCumZv0AgV2XMX3CklKD5C0Uycf6if9G/gGOeNn+xwGuBl55zz4/aIIpp6l8wlP4CEoiSlrLACxPNmL/AS1ROAhLoAAELvB3YRJcggawELPCCO+MBEghzKOUBEo6UEjSAoUgmPkACl6iUBd60B0gOJ0/AAm9O/8LvtIoSyEnAAowFGHoyMx4gWYDhCzD6l5z+5dDc9A1lEVfRP9cTpmf+Am6Yb7ADYbJSFmBYninfYKd/4f2Lb+DVv8CPDlJO/wLS1L+AMFkp/QvLM6V/gZeonAQk0AECFng7sIkuQQJZCVjgBXfGAi8IcyhlgRdHSgkawFAkLfCCJHNLXbJ7z8GIOJD7Ltu9u4wFmHZXvDXVLcDk9C9bcxpd9VYkYIHXAi899xn9iwUYvgCjf8npXyzw1k808xfwwW4BBoTJSlmAYXmmLMDoX3j/YoFX/wI/Okg5/QtIU/8CwmSl9C8sz5T+BV6ichKQQAcIWODtwCa6BAlkJWCBF9wZC7wgzKGUBV4cKSVoAEORtMALkswtZYE3DGByjyh2dxZgcvoXbIMVkkByAhZ4LfDSI2qBlyYK6Zm/QCBXZcxfcKSUoPkLRTJx/qJ/0b+AY15L6V9oopAe7F8s8ObMX/wFpPrnRf8CPTYqGQu8IExWygIvyzOlf4GXqJwEJNABAhZ4O7CJLkECWQlY4AV3Bg5gLMAYwIDTSUsZwIBEswYw4BKViggLvDkPkBxOnoD+Jad/4XdaRQnkJGABxgIMPZkWYGiikJ75CwRyVcYCL46UEjR/oUhagAFJ4lIWYGCk+hcYKCUH+xcLvDnzFwu89Q+M/oV6buhfQJK4lP4FRprRv8BLVE4CEugAAQu8HdhElyCBrAQs8II7AwcwFmAMYMDppKUMYECiFnhBmImlLPBa4E08nuit6V9y+hd0kxWTQGICFngt8NLjmfEAyT9Bzf8Jav1LTv9iAcYCDP1Mz5q/6F/0L/Ss619oopAefH5kgVf/Ak1mGzKeH4FU9S8gTFbKAi/L0zfwwjyVk4AE2iFggbcdrqpKQAIRYYEXHAM4gPEAyQAGnE5aygAGJJo1gAGXqJRv4K1nIOMBksPJE9C/5PQv/E6rKIGcBCzAWIChJzOjf7HAa4GXnvNKzzfwtkEV0TR/QTAORbLmL/oX/Qs45mnzF/0L718s8Opf6GcHqKd/AWHqX0CYrJQFXpan50cwT+UkIIF2CFjgbYerqhKQgAVedgYs8LI8PUDCeYKCBjAgzKwBDLhEpSzwpj1Acjh5AhZ4cx4g8TutogRyErAAYwGGnkwLvDRRSM/8BQK5KmOBF0dKCZq/UCQt8IIkcSkLMDBS/QsMlJKD/YsF3pz5i39BoP6B0b9Qzw39C0gSl9K/wEgz+hd4icpJQAIdIGCBtwOb6BIkkJWAb+AFdwYOYCzAGMCA00lLGcCARC3wgjATS12ye8/BiDiQ+BZbvzUDmNYRp/gG+pec/iXFcHgTEtgAAhZ4LfDSY5bRv/gGO/4NdvqXnP7FAowFGPqZnjV/0b/oX+hZ17/QRCE9+PzIAq/+BZrMNmQ8PwKp6l9AmKyUBV6Wp2/ghXkqJwEJtEPAAm87XFWVgAR8Ay87A3AA4wGSAQw7oKiaAQyIM2sAAy5RKd/AW89AxgMkh5MnoH/J6V/4nVZRAjkJWICxAENPZkb/YoHXAi8955Web+Btgyqiaf6CYByKZM1f9C/6F3DM0+Yv+hfev1jg1b/Qzw5QT/8CwtS/gDBZKQu8LE/Pj2CeyklAAu0QsMDbDldVJSABC7zsDFjgZXl6gITzBAUNYECYWQMYcIlKWeBNe4DkcPIELPDmPEDid1pFCeQkYAHGAgw9mRZ4aaKQnvkLBHJVxgIvjpQSNH+hSFrgBUniUhZgYKT6FxgoJQf7Fwu8OfMX/4JA/QOjf6GeG/oXkCQupX+BkWb0L/ASlZOABDpAwAJvBzbRJUggK4HZ2dmyurd+v39Wzxp/g5r/DWoLMAYwWZ8bBjDszljgZXlmVbtk956DEXEg6/1txH0ZwGwE5c3/HvqXnP5l8yfDO5DAxhCwwGuBl560jP7F/MX8hZ7zSs8CbxtUEU0LMAjGoUjW/EX/on8Bx7yW0r/QRCE9C7wQyFUZ/QuOlBLUv1Ak9S8gSVzKAi+MNKN/gZeonAQk0AECZ1Wq68D6XYIEJNAiAQu8IFw4gLEA4wESOJ20lAEMSDTrARK4RKV8A2/aAySHkyegf8npX/idVlECOQlYgLEAQ09mxgMkC7wWeOk5r/QswLRBFdE0f0EwDkWy5i/6F/0LOOZp8xf9C+9ffAOv/oV+doB6+hcQpv4FhMlKWeBleab8BSR4icpJQAIdIGCBtwOb6BIkkJWABV5wZyzwgjCHUh4g4UgpQQMYimTiAyRwiUpZ4E17gORw8gQs8Ob0L/xOqyiBnAQswFiAoSfTAi9NFNIzf4FArsqYv+BIKUHzF4pk4vxF/6J/Acc8bf5igdcCLz3nnh+1QRTT1L9gKP0FJBAlLWWBFyaaMX+Bl6icBCTQAQIWeDuwiS5BAlkJWOAFd8YDJBDmUMoDJBwpJWgAQ5FMfIAELlEpC7xpD5AcTp6ABd6c/oXfaRUlkJOABRgLMPRkZjxAsgDDF2D0Lzn9y6G56RvKIq6if64nTM/8Bdww32AHwmSlLMCwPFO+wU7/wvsX38Crf4EfHaSc/gWkqX8BYbJS+heWZ0r/Ai9ROQlIoAMELPB2YBNdggSyErDAC+6MBV4Q5lDKAi+OlBI0gKFIWuAFSeaWumT3noMRcSD3XbZ7dxkLMO2ueGuqW4DJ6V+25jS66q1IwAKvBV567jP6FwswfAFG/5LTv1jgrZ9o5i/gg90CDAiTlbIAw/JMWYDRv/D+xQKv/gV+dJBy+heQpv4FhMlK6V9Ynin9C7xE5SQggQ4QsMDbgU10CRLISsACL7gzFnhBmEMpC7w4UkrQAIYiaYEXJJlbygJvGMDkHlHs7izA5PQv2AYrJIHkBCzwWuClR9QCL00U0jN/gUCuypi/4EgpQfMXimTi/EX/on8Bx7yW0r/QRCE92L9Y4M2Zv/gLSPXPi/4FemxUMhZ4QZislAVelmdK/wIvUTkJSKADBCzwdmATXYIEshKwwAvuDBzAWIAxgAGnk5YygAGJZg1gwCUqFREWeHMeIDmcPAH9S07/wu+0ihLIScACjAUYejItwNBEIT3zFwjkqowFXhwpJWj+QpG0AAOSxKUswMBI9S8wUEoO9i8WeHPmLxZ46x8Y/Qv13NC/gCRxKf0LjDSjf4GXqJwEJNABAhZ4O7CJLkECWQlY4AV3Bg5gLMAYwIDTSUsZwIBELfCCMBNLWeC1wJt4PNFb07/k9C/oJismgcQELPBa4KXHM+MBkn+Cmv8T1PqXnP7FAowFGPqZnjV/0b/oX+hZ17/QRCE9+PzIAq/+BZrMNmQ8PwKp6l9AmKyUBV6Wp2/ghXkqJwEJtEPAAm87XFWVgAQiwgIvOAZwAOMBkgEMOJ20lAEMSDRrAAMuUSnfwFvPQMYDJIeTJ6B/yelf+J1WUQI5CViAsQBDT2ZG/2KB1wIvPeeVnm/gbYMqomn+gmAcimTNX/Qv+hdwzNPmL/oX3r9Y4NW/0M8OUE//AsLUv4AwWSkLvCxPz49gnspJQALtELDA2w5XVSUgAQu87AxY4GV5eoCE8wQFDWBAmFkDGHCJSlngTXuA5HDyBCzw5jxA4ndaRQnkJGABxgIMPZkWeGmikJ75CwRyVcYCL46UEjR/oUha4AVJ4lIWYGCk+hcYKCUH+xcLvDnzF/+CQP0Do3+hnhv6Fx6tBGsAACAASURBVJAkLqV/gZFm9C/wEpWTgAQ6QMACbwc20SVIICsB38AL7gwcwFiAMYABp5OWMoABiVrgBWEmlrpk956DEXEg8S22fmsGMK0jTvEN9C85/UuK4fAmJLABBCzwWuClxyyjf/ENdvwb7PQvOf2LBRgLMPQzPWv+on/Rv9Czrn+hiUJ68PmRBV79CzSZbch4fgRS1b+AMFkpC7wsT9/AC/NUTgISaIeABd52uKoqAQn4Bl52BuAAxgMkAxh2QFE1AxgQZ9YABlyiUr6Bt56BjAdIDidPQP+S07/wO62iBHISsABjAYaezIz+xQKvBV56zis938DbBlVE0/wFwTgUyZq/6F/0L+CYp81f9C+8f7HAq3+hnx2gnv4FhKl/AWGyUhZ4WZ6eH8E8lZOABNohYIG3Ha6qSkACFnjZGbDAy/L0AAnnCQoawIAwswYw4BKVssCb9gDJ4eQJWODNeYDE77SKEshJwAKMBRh6Mi3w0kQhPfMXCOSqjAVeHCklaP5CkbTAC5LEpSzAwEj1LzBQSg72LxZ4c+Yv/gWB+gdG/0I9N/QvIElcSv8CI83oX+AlKicBCXSAgAXeDmyiS5BAVgKzs7NldW/9fv+snjX+BjX/G9QWYAxgsj43DGDYnbHAy/LMqnbJ7j0HI+JA1vvbiPsygNkIypv/PfQvOf3L5k+GdyCBjSFggdcCLz1pGf2L+Yv5Cz3nlZ4F3jaoIpoWYBCMQ5Gs+Yv+Rf8CjnktpX+hiUJ6FnghkKsy+hccKSWof6FI6l9AkriUBV4YaUb/Ai9ROQlIoAMEzqpU14H1uwQJSKBFAhZ4QbhwAGMBxgMkcDppKQMYkGjWAyRwiUr5Bt60B0gOJ09A/5LTv/A7raIEchKwAGMBhp7MjAdIFngt8NJzXulZgGmDKqJp/oJgHIpkzV/0L/oXcMzT5i/6F96/+AZe/Qv97AD19C8gTP0LCJOVssDL8kz5C0jwEpWTgAQ6QMACbwc20SVIICsBC7zgzljgBWEOpTxAwpFSggYwFMnEB0jgEpWywJv2AMnh5AlY4M3pX/idVlECOQlYgLEAQ0+mBV6aKKRn/gKBXJUxf8GRUoLmLxTJxPmL/kX/Ao552vzFAq8FXnrOPT9qgyimqX/BUPoLSCBKWsoCL0w0Y/4CL1E5CUigAwQs8HZgE12CBLISsMAL7owHSCDMoZQHSDhSStAAhiKZ+AAJXKJSFnjTHiA5nDwBC7w5/Qu/0ypKICcBCzAWYOjJzHiAZAGGL8DoX3L6l0Nz0zeURVxF/1xPmJ75C7hhvsEOhMlKWYBheaZ8g53+hfcvvoFX/wI/Okg5/QtIU/8CwmSl9C8sz5T+BV6ichKQQAcIWODtwCa6BAlkJWCBF9wZC7wgzKGUBV4cKSVoAEORtMALkswtdcnuPQcj4kDuu2z37jIWYNpd8dZUtwCT079szWl01VuRgAVeC7z03Gf0LxZg+AKM/iWnf7HAWz/RzF/AB7sFGBAmK2UBhuWZsgCjf+H9iwVe/Qv86CDl9C8gTf0LCJOV0r+wPFP6F3iJyklAAh0gYIG3A5voEiSQlYAFXnBnLPCCMIdSFnhxpJSgAQxF0gIvSDK3lAXeMIDJPaLY3VmAyelfsA1WSALJCVjgtcBLj6gFXpoopGf+AoFclTF/wZFSguYvFMnE+Yv+Rf8CjnktpX+hiUJ6sH+xwJszf/EXkOqfF/0L9NioZCzwgjBZKQu8LM+U/gVeonISkEAHCFjg7cAmugQJZCVggRfcGTiAsQBjAANOJy1lAAMSzRrAgEtUKiIs8OY8QHI4eQL6l5z+hd9pFSWQk4AFGAsw9GRagKGJQnrmLxDIVRkLvDhSStD8hSJpAQYkiUtZgIGR6l9goJQc7F8s8ObMXyzw1j8w+hfquaF/AUniUvoXGGlG/wIvUTkJSKADBCzwdmATXYIEshKwwAvuDBzAWIAxgAGnk5YygAGJWuAFYSaWssBrgTfxeKK3pn/J6V/QTVZMAokJWOC1wEuPZ8YDJP8ENf8nqPUvOf2LBRgLMPQzPWv+on/Rv9Czrn+hiUJ68PmRBV79CzSZbch4fgRS1b+AMFkpC7wsT9/AC/NUTgISaIeABd52uKoqAQlEhAVecAzgAMYDJAMYcDppKQMYkGjWAAZcolK+gbeegYwHSA4nT0D/ktO/8DutogRyErAAYwGGnsyM/sUCrwVees4rPd/A2wZVRNP8BcE4FMmav+hf9C/gmKfNX/QvvH+xwKt/oZ8doJ7+BYSpfwFhslIWeFmenh/BPJWTgATaIWCBtx2uqkpAAhZ42RmwwMvy9AAJ5wkKGsCAMLMGMOASlbLAm/YAyeHkCVjgzXmAxO+0ihLIScACjAUYejIt8NJEIT3zFwjkqowFXhwpJWj+QpG0wAuSxKUswMBI9S8wUEoO9i8WeHPmL/4FgfoHRv9CPTf0LyBJXEr/AiPN6F/gJSonAQl0gIAF3g5sokuQQFYCvoEX3Bk4gLEAYwADTictZQADErXAC8JMLHXJ7j0HI+JA4lts/dYMYFpHnOIb6F9y+pcUw+FNSGADCFjgtcBLj1lG/+Ib7Pg32OlfcvoXCzAWYOhnetb8Rf+if6FnXf9CE4X04PMjC7z6F2gy25Dx/Aikqn8BYbJSFnhZnr6BF+apnAQk0A4BC7ztcFVVAhLwDbzsDMABjAdIBjDsgKJqBjAgzqwBDLhEpXwDbz0DGQ+QHE6egP4lp3/hd1pFCeQkYAHGAgw9mRn9iwVeC7z0nFd6voG3DaqIpvkLgnEokjV/0b/oX8AxT5u/6F94/2KBV/9CPztAPf0LCFP/AsJkpSzwsjw9P4J5KicBCbRDwAJvO1xVlYAELPCyM2CBl+XpARLOExQ0gAFhZg1gwCUqZYE37QGSw8kTsMCb8wCJ32kVJZCTgAUYCzD0ZFrgpYlCeuYvEMhVGQu8OFJK0PyFImmBFySJS1mAgZHqX2CglBzsXyzw5sxf/AsC9Q+M/oV6buhfQJK4lP4FRprRv8BLVE4CEugAAQu8HdhElyCBrARmZ2fL6t76/f5ZPWv8DWr+N6gtwBjAZH1uGMCwO2OBl+WZVe2S3XsORsSBrPe3EfdlALMRlDf/e+hfcvqXzZ8M70ACG0PAAq8FXnrSMvoX8xfzF3rOKz0LvG1QRTQtwCAYhyJZ8xf9i/4FHPNaSv9CE4X0LPBCIFdl9C84UkpQ/0KR1L+AJHEpC7ww0oz+BV6ichKQQAcInFWprgPrdwkSkECLBCzwgnDhAMYCjAdI4HTSUgYwINGsB0jgEpXyDbxpD5AcTp6A/iWnf+F3WkUJ5CRgAcYCDD2ZGQ+QLPBa4KXnvNKzANMGVUTT/AXBOBTJmr/oX/Qv4JinzV/0L7x/8Q28+hf62QHq6V9AmPoXECYrZYGX5ZnyF5DgJSonAQl0gIAF3g5sokuQQFYCFnjBnbHAC8IcSnmAhCOlBA1gKJKJD5DAJSplgTftAZLDyROwwJvTv/A7raIEchKwAGMBhp5MC7w0UUjP/AUCuSpj/oIjpQTNXyiSifMX/Yv+BRzztPmLBV4LvPSce37UBlFMU/+CofQXkECUtJQFXphoxvwFXqJyEpBABwhY4O3AJroECWQlYIEX3BkPkECYQykPkHCklKABDEUy8QESuESlLPCmPUByOHkCFnhz+hd+p1WUQE4CFmAswNCTmfEAyQIMX4DRv+T0L4fmpm8oi7iK/rmeMD3zF3DDfIMdCJOVsgDD8kz5Bjv9C+9ffAOv/gV+dJBy+heQpv4FhMlK6V9Ynin9C7xE5SQggQ4QsMDbgU10CRLISsACL7gzFnhBmEMpC7w4UkrQAIYiaYEXJJlb6pLdew5GxIHcd9nu3WUswLS74q2pbgEmp3/ZmtPoqrciAQu8Fnjpuc/oXyzA8AUY/UtO/2KBt36imb+AD3YLMCBMVsoCDMszZQFG/8L7Fwu8+hf40UHK6V9AmvoXECYrpX9heab0L/ASlZOABDpAwAJvBzbRJUggKwELvODOWOAFYQ6lLPDiSClBAxiKpAVekGRuKQu8YQCTe0Sxu7MAk9O/YBuskASSE7DAa4GXHlELvDRRSM/8BQK5KmP+giOlBM1fKJKJ8xf9i/4FHPNaSv9CE4X0YP9igTdn/uIvINU/L/oX6LFRyVjgBWGyUhZ4WZ4p/Qu8ROUkIIEOELDA24FNdAkSyErAAi+4M3AAYwHGAAacTlrKAAYkmjWAAZeoVERY4M15gORw8gT0Lzn9C7/TKkogJwELMBZg6Mm0AEMThfTMXyCQqzIWeHGklKD5C0XSAgxIEpeyAAMj1b/AQCk52L9Y4M2Zv1jgrX9g9C/Uc0P/ApLEpfQvMNKM/gVeonISkEAHCFjg7cAmugQJZCVggRfcGTiAsQBjAANOJy1lAAMStcALwkwsZYHXAm/i8URvTf+S07+gm6yYBBITsMBrgZcez4wHSP4Jav5PUOtfcvoXCzAWYOhnetb8Rf+if6FnXf9CE4X04PMjC7z6F2gy25Dx/Aikqn8BYbJSFnhZnr6BF+apnAQk0A4BC7ztcFVVAhKICAu84BjAAYwHSAYw4HTSUgYwINGsAQy4RKV8A289AxkPkBxOnoD+Jad/4XdaRQnkJGABxgIMPZkZ/YsFXgu89JxXer6Btw2qiKb5C4JxKJI1f9G/6F/AMU+bv+hfeP9igVf/Qj87QD39CwhT/wLCZKUs8LI8PT+CeSonAQm0Q8ACbztcVZWABCzwsjNggZfl6QESzhMUNIABYWYNYMAlKmWBN+0BksPJE7DAm/MAid9pFSWQk4AFGAsw9GRa4KWJQnrmLxDIVRkLvDhSStD8hSJpgRckiUtZgIGR6l9goJQc7F8s8ObMX/wLAvUPjP6Fem7oX0CSuJT+BUaa0b/AS1ROAhLoAAELvB3YRJcggawEfAMvuDNwAGMBxgAGnE5aygAGJGqBF4SZWOqS3XsORsSBxLfY+q0ZwLSOOMU30L/k9C8phsObkMAGELDAa4GXHrOM/sU32PFvsNO/5PQvFmAswNDP9Kz5i/5F/0LPuv6FJgrpwedHFnj1L9BktiHj+RFIVf8CwmSlLPCyPH0DL8xTOQlIoB0CFnjb4aqqBCTgG3jZGYADGA+QDGDYAUXVDGBAnFkDGHCJSvkG3noGMh4gOZw8Af1LTv/C77SKEshJwAKMBRh6MjP6Fwu8FnjpOa/0fANvG1QRTfMXBONQJGv+on/Rv4BjnjZ/0b/w/sUCr/6FfnaAevoXEKb+BYTJSlngZXl6fgTzVE4CEmiHgAXedriqKgEJWOBlZ8ACL8vTAyScJyhoAAPCzBrAgEtUygJv2gMkh5MnYIE35wESv9MqSiAnAQswFmDoybTASxOF9MxfIJCrMhZ4caSUoPkLRdICL0gSl7IAAyPVv8BAKTnYv1jgzZm/+BcE6h8Y/Qv13NC/gCRxKf0LjDSjf4GXqJwEJNABAhZ4O7CJLmFDCfR27NjxqMFg8LXVdx0MBp8fDAb/8/bbb/9sg7v4ss8uLy//w0UXXfQXN9100/1jPrvRn2uwlGaXzM7OltWV/X7/rJ41/gY1/xvUFmAMYJr9FG/KVQYwIHYLvCDMxFKX7N5zMCIOJL7F1m/NAKZ1xCm+gf4lp39JMRzehAQ2gIAFXgu89Jhl9C/mL+Yv9JxXehZ426CKaJq/IBiHIlnzF/2L/gUc81pK/0IThfQs8EIgV2X0LzhSSlD/QpHUv4AkcSkLvDDSjP4FXqJyEpBABwicVamuA+t3CRJoSqCYn5+fGwwGPx8Rl5/wofsi4u3btm37sdtuu+3OkwnOz88/fjAYVOWaEz97qCzL7zt69Gg/w+eawmh6nQXepqQaXAcHMBZgPEBqMHWbdYkBDEg+6wESuESlfANvPQMGMFvjR0H/ktO/bI3pc5USiLAAYwGG/jnI6F8s8Frgpee80rMA0wZVRNP8BcE4FMmav+hf9C/gmKfNX/QvvH/xDbz6F/rZAerpX0CY+hcQJitlgZfl6fkRzFM5CUigHQIWeNvhqmrHCExPT8/1er0/iIgHRsSHy7J8b0TcXRTFcyLieRFxbkS8+/jx4997xx13fH7t8kfl3d+OiK+LiEMRcU1EnBcReyNiZ0T8Ra/Xe96RI0f+bDM/18aWWeAFqVrgBWEOpTxAwpFSggYwFMnEB0g3zU//GLjMiZTadeTYT1A37ht4cxZ4qwOkKIvHUvs8qTrkrFvgzelfJnU2vW8JnCkBCzAWYM50ZsZdb4F3HKFN+nfzFxy8+QuOlBI0f6FIJs5f9C/6F3DMayn9C00U0oP9iwXenPnLobnpG8oiroKmZlJl9C/gzlngBWGyUhZ4WZ4p/Qu8ROUkIIEOELDA24FNdAntE5ifn79yMBh8f1EUr1xaWvrrtd9xZmbmiUVR/HpEPLIsyxccPXr0d1b+/TGPecw5F1544VuKorg6In7mc5/73Ov/6q/+6p7q3x/3uMedf+655y4WRfHCsiyvvfPOO1+18m8b/bm2CFrgBcnCAYwFGAMYcDppKQMYkKgBDAiTlTKAYXmmDGB8Awz/Bhj9S07/Av84KyeBtAQswFiAoYfTAgxNFNIzf4FArspY4MWRUoLmLxRJC7wgSVzK/AVGqn+BgVJysH+xwJszf7HAW//A6F+o54b+BSSJS+lfYKQZ/Qu8ROUkIIEOELDA24FNdAntE5ienn74Pffcc/zEt+uOvnMxOzv7UxHxf0fEG/v9/g+t3NHc3Nx0WZa/HxGfjYhn9fv9T6y92/n5+ScNBoPq3z9dluUzjx49+ufVv2/059oiaIEXJAsHMBZgDGDA6aSlDGBAohZ4QZislAEMy9MCL8wTk9O/YChXhDIWYPBFKiiBpAQs8FrgpUcz4wGSv4DkLyDRc17pZfQvFmDqnTZ/AQfe/AWEyUqZv7A8zV9gnpgcnL9Y4NW/YLPJC+lfQKb6FxAmK6V/YXmm9C/wEpWTgAQ6QMACbwc20SVsPoG5ubmXlGV5XUT8akTs6/f7d1d3NTs7+6qIeHNELB4/fvzld9xxx71r7/bSSy998NTU1A0RsbsoiquWlpZ+czM+1xZBC7wgWTiAscBrAANOJy1lAAMSNYABYbJSBjAsz5QBjAUYCzDwmNdyGQswbaxTTQlkJGCB1wIvPZcWeGmikJ75CwRyVSajf7HAW++P+Qs47eYvIExWyvyF5Wn+AvPE5GD/YoE3Z/6if9G/YM+MkZD+hSaK6elfMJRDoYz5C7xE5SQggQ4QsMDbgU10CZtPYE1R90tv4N21a9e5d91117UR8Z/Kstx/9OjRxRPvdNeuXdvuuuuuN0XEKyLiDf1+/0c3+nNt0rPAC9KFAxgLvAYw4HTSUh4ggUQNYECYrJQBDMszZQBjgdcCLzzmtVzGAkwb61RTAhkJWOC1wEvPZcYDJP2L/oWe86z+xQJMvdPmL+DAm7+AMFkp8xeWp/kLzBOTg8+PLPDmzF/0L/oX7JkxEtK/0EQxPf0LhnIolDF/gZeonAQk0AECFng7sIkuYXMJzM7OXhQR10fEc4ui+D+XlpZ+vbqjyy677KH33nvv+yLiyYPB4GnHjh376MnudGZm5oeLoviplbf0XnTRRedv5OdOfCswSdMCL0gTDmAs8BrAgNNJS3mABBI1gAFhslIGMCzPlAGMBRgLMPCY13IWeNugqqYEmhGwwGuBt9mkNL8q4wGS/kX/0nyCm1+Z0b9YgKn3z/yl+RiPvdL8ZSyizbrA/AUmr3+BgVJy8PmRBd6c+Yv+Rf9CPTJWdPQvNFFMT/+CoRwKZfQv8BKVk4AEOkDAAm8HNtElbCqBYmZm5ruLoqjetPunvV7v244cOfK/qzuanZ19WES8PyJ29nq9XUeOHLn5ZHc6Nzf3krIsr4uIX42IfRFx3kZ+rt/v332mBFeKuU0/d+21FZ71fy0f7cc9i9esX6ADn9x2+ZWx/TtehK3kVT/5lvj83ccxvUkUuu6nfyjdbVdzXs37Vv4651WvialveCyC4M8/8Xfxc+/4NURrUkXmnvAN8bLveG6627/7ZdV/3W3dr+JB58cDf+6/YQB+6Xc/HDfddgzTm0Shas6rec/0pX+J0L/wE5nRv/CrVFECOQnoX/Qv9GTqX2iijJ7+heG4ViWjfzF/iTB/YWfd/IXlSamZv1AkV3X0LzxTQpH2L6/8iTfHF45/kbi1idXQv+TcOv0Luy/6F5YnpaZ/oUi241/m5ubs2PFbpKIEJDD8ZQO/JCCBdRLozczMvLgoirdXny+K4kVLS0u/taK1Y8eOr1teXv5gRFxQFMUzlpaWTtqsObHAOzU19ZUb+TkLvOvc/Q3+GB3AWOCNMIDZ4CFu+O0MYBqCaniZAUxDUBt8mQEMD9wDJJ4poah/ISh+uUZG/8KvUkUJ5CRggdcCLz2Z+heaKKOnf2E4rlXJ6F8s8FrgpSfd/IUmyuiZvzAc16roX3imhCLtXyzwen5EzGUbGp4fsVT1LyxPSk3/QpFc1SH9iwVefn9UlIAEhgQs8DoJElgHgZ07d154//33/0REfE9EfL4oiu9ZWlr6jfoP7Y2+ZmZmHlsUxYeq/1iW5TOPHj365yf7VicWeMuyfNRGfm49Bd6myFbe1Nvv98/qWeOfcPRPODaduTO5zj/heCa0NvRa/4QjiNs/gQTCZKX8E0gsz5R/Akn/on+Bx7yWy+hf2linmhLISOCW+ekv/e/9jPe3Afekf4EhZ/wTjvoX/Qs85mn9i3+Cut4a8xdw4M1fQJislP6F5Wn+AvPE5Mq45oqlYy+j9C7ZvedTEfFQSm8SdTLmL/oX/Qv9s6R/oYlievoXDOVQKGP+Ai9ROQlIoAMEzqpU14H1uwQJnDGB+fn5xw8Gg3dGxI6I+LOyLPcePXr0trXl3Ur04osv/ort27d/oCzLuV6vt+vIkSM3n+ybnVjgve+++87fyM9Z4D3jEdicD8ABzKW793yyjPg3m7OYHN/VACbHPpzkLjxAArfGAAaEyUoZwLA8UwYwFmAswMBjXstl9C9trFNNCWQkYIE39C/wYGY8QNK/6F/gMU/rXyzA1Ftj/gIOvPkLCJOV0r+wPM1fYJ6YHHx+ZIE3Z/6if9G/YM+MkZD+hSaK6elfMJRDoYz5C7xE5SQggQ4QsMDbgU10CRtGoJibm3tOWZbvioiHRMQ1U1NTrz18+HD1m6j/6mt2dvZhEfH+iNh5ugLvzMzMDxdF8VMR8dYLLrjgNXfdddeDN/JzN9100/1tEfQNvCBZOICxwGsAA04nLeUBEkjUAAaEyUoZwLA8UwYwFmAswMBjXstZ4G2DqpoSaEbAAq8F3maT0vyqjAdI+hf9S/MJbn5lRv9iAabeP/OX5mM89krzl7GINusC8xeYvP4FBkrJwedHFnhz5i/6F/0L9chY0dG/0EQxPf0LhnIolNG/wEtUTgIS6AABC7wd2ESXsCEEqvLud5VleW1EHC/L8hVHjx79tYgYnOq7X3zxxQ/avn37dWVZvqAoipcuLS1Vb+39sq9du3Ztu+uuu94UEa+IiFf3+/23bPTn2qRngRekCwcwFngNYMDppKU8QAKJGsCAMFkpAxiWZ8oAxgKMBRh4zGu5jAWYNtappgQyErDAa4GXnsuMB0j6F/0LPedZ/YsFmHqnzV/AgTd/AWGyUuYvLE/zF5gnJgefH1ngzZm/6F/0L9gzYySkf6GJYnr6FwzlUChj/gIvUTkJSKADBCzwdmATXUL7BObm5r6xLMvqbboXDgaDq44dO/bRJt91dnb2JyPitStv1z3xbbfT09MPn5qaem9ZlnO9Xm/3kSNHbq50N/pzTdaynmss8K6H2ik+AwcwFngNYMDppKU8QAKJGsCAMFkpAxiWZ8oAxgKMBRh4zGs5C7xtUFVTAs0IWOC1wNtsUppflfEASf+if2k+wc2vzOhfLMDU+2f+0nyMx15p/jIW0WZdYP4Ck9e/wEApOfj8yAJvzvxF/6J/oR4ZKzr6F5oopqd/wVAOhTL6F3iJyklAAh0gYIG3A5voEtolMHpL7hsj4jUR8cp+v/+2Os5v8DU/P3/lYDD4SET8TUQ8q9/vf2Ltx2ZmZp5RFMX7IuLQ9u3br7r11ls/Xf37Rn+uwVLWdYkF3nVhO/mH4ADGAq8BDDidtJQHSCBRAxgQJitlAMPyTBnAWICxAAOPeS2XsQDTxjrVlEBGAhZ4LfDSc5nxAEn/on+h5zyrf7EAU++0+Qs48OYvIExWyvyF5Wn+AvPE5ODzIwu8OfMX/Yv+BXtmjIT0LzRRTE//gqEcCmXMX+AlKicBCXSAgAXeDmyiS2iXwGWXXfbQe++9tyrZPrnX6+1aeUtuk+/6uMc97vzzzjvvF8uyfF5EvPv48ePfe8cdd3y++uz8/Py/X15e/qWiKJ5UFMXepaWld69obvTnmqxlPddY4F0PtVN8Bg5gLPAawIDTSUt5gAQSNYABYbJSBjAsz5QBjAUYCzDwmNdyFnjboKqmBJoRsMBrgbfZpDS/KuMBkv5F/9J8gptfmdG/WICp98/8pfkYj73S/GUsos26wPwFJq9/gYFScvD5kQXenPmL/kX/Qj0yVnT0LzRRTE//gqEcCmX0L/ASlZOABDpAwAJvBzbRJbRLYMeOHY9eXl7+QEQ8tsl3OrHkOz8///jBYPDbEfF1EfEnEfHBiLgoIl4QEQ+JiOuOHz/+6pVi78r32OjPNVnbmV5jgfdMiZ3mejiAscBrAANOJy3lARJI1AAGhMlKGcCwPFMGMBZgLMDAY17LZSzAtLFONSWQkYAFXgu89FxmPEDSv+hf6DnP6l8swNQ7bf4CDrz5CwiTlTJ/YXmav8A8MTn4/MgCb878Rf+if8GeGSMh/QtNFNPTv2Aoh0IZ8xd4icpJQAIdIGCBtwOb6BLaJTAzM/PYoig+FBGPavKdTvaW3lEZ9xci4qlrOX51pwAAIABJREFUND4TET+7ffv2t9x6663HT6a90Z9rsr4zucYC75nQGnMtHMBY4DWAAaeTlvIACSRqAAPCZKUMYFieKQMYCzAWYOAxr+Us8LZBVU0JNCNggdcCb7NJaX5VxgMk/Yv+pfkEN78yo3+xAFPvn/lL8zEee6X5y1hEm3WB+QtMXv8CA6Xk4PMjC7w58xf9i/6FemSs6OhfaKKYnv4FQzkUyuhf4CUqJwEJdICABd4ObKJLmBgCxaWXXnrRtm3bHl2W5aeOHz/+T3fccce9De5+oz/X4JaaXWKBtxmnRlfBAYwFXgOYRnO3ORd5gARyN4ABYbJSBjAsz5QBjAUYCzDwmNdyGQswbaxTTQlkJGCB1wIvPZcZD5D0L/oXes6z+hcLMPVOm7+AA2/+AsJkpcxfWJ7mLzBPTA4+P7LAmzN/0b/oX7BnxkhI/0ITxfT0LxjKoVDG/AVeonISkEAHCFjg7cAmugQJZCVggRfcGTiAscBrAANOJy3lARJI1AAGhMlKGcCwPFMGMBZgLMDAY17LWeBtg6qaEmhGwAKvBd5mk9L8qowHSPoX/UvzCW5+ZUb/YgGm3j/zl+ZjPPZK85exiDbrAvMXmLz+BQZKycHnRxZ4c+Yv+hf9C/XIWNHRv9BEMT39C4ZyKJTRv8BLVE4CEugAAQu8HdhElyCBrAQs8II7AwcwFngNYMDppKU8QAKJGsCAMFkpAxiWZ8oAxgKMBRh4zGu5jAWYNtappgQyErDAa4GXnsuMB0j6F/0LPedZ/YsFmHqnzV/AgTd/AWGyUuYvLE/zF5gnJgefH1ngzZm/6F/0L9gzYySkf6GJYnr6FwzlUChj/gIvUTkJSKADBCzwdmATXYIEshKwwAvuDBzAWOA1gAGnk5byAAkkagADwmSlDGBYnikDGAswFmDgMa/lLPC2QVVNCTQjYIHXAm+zSWl+VcYDJP2L/qX5BDe/MqN/sQBT75/5S/MxHnul+ctYRJt1gfkLTF7/AgOl5ODzIwu8OfMX/Yv+hXpkrOjoX2iimJ7+BUM5FMroX+AlKicBCXSAgAXeDmyiS5BAVgIWeMGdgQMYC7wGMOB00lIeIIFEDWBAmKyUAQzLM2UAYwHGAgw85rVcxgJMG+tUUwIZCVjgtcBLz2XGAyT9i/6FnvOs/sUCTL3T5i/gwJu/gDBZKfMXlqf5C8wTk4PPjyzw5sxf9C/6F+yZMRLSv9BEMT39C4ZyKJQxf4GXqJwEJNABAhZ4O7CJLkECWQlY4AV3Bg5gLPAawIDTSUt5gAQSNYABYbJSBjAsz5QBjAUYCzDwmNdyFnjboKqmBJoRsMBrgbfZpDS/KuMBkv5F/9J8gptfmdG/WICp98/8pfkYj73S/GUsos26wPwFJq9/gYFScvD5kQXenPmL/kX/Qj0yVnT0LzRRTE//gqEcCmX0L/ASlZOABDpAwAJvBzbRJUggKwELvODOwAGMBV4DGHA6aSkPkECiBjAgTFbKAIblmTKAsQBjAQYe81ouYwGmjXWqKYGMBCzwWuCl5zLjAZL+Rf9Cz3lW/2IBpt5p8xdw4M1fQJislPkLy9P8BeaJycHnRxZ4c+Yv+hf9C/bMGAnpX2iimJ7+BUM5FMqYv8BLVE4CEugAAQu8HdhElyCBrAQs8II7AwcwFngNYMDppKU8QAKJGsCAMFkpAxiWZ8oAxgKMBRh4zGs5C7xtUFVTAs0IWOC1wNtsUppflfEASf+if2k+wc2vzOhfLMDU+2f+0nyMx15p/jIW0WZdYP4Ck9e/wEApOfj8yAJvzvxF/6J/oR4ZKzr6F5oopqd/wVAOhTL6F3iJyklAAh0gYIG3A5voEiSQlYAFXnBn4ADGAq8BDDidtJQHSCBRAxgQJitlAMPyTBnAWICxAAOPeS2XsQDTxjrVlEBGAhZ4LfDSc5nxAEn/on+h5zyrf7EAU++0+Qs48OYvIExWyvyF5Wn+AvPE5ODzIwu8OfMX/Yv+BXtmjIT0LzRRTE//gqEcCmXMX+AlKicBCXSAgAXeDmyiS5BAVgIWeMGdgQMYC7wGMOB00lIeIIFEDWBAmKyUAQzLM2UAYwHGAgw85rWcBd42qKopgWYELPBa4G02Kc2vyniApH/RvzSf4OZXZvQvFmDq/TN/aT7GY680fxmLaLMuMH+ByetfYKCUHHx+ZIE3Z/6if9G/UI+MFR39C00U09O/YCiHQhn9C7xE5SQggQ4QsMDbgU10CRLISsACL7gzcABjgdcABpxOWsoDJJCoAQwIk5UygGF5pgxgLMBYgIHHvJbLWIBpY51qSiAjAQu8Fnjpucx4gKR/0b/Qc57Vv1iAqXfa/AUcePMXECYrZf7C8jR/gXlicvD5kQXenPmL/kX/gj0zRkL6F5oopqd/wVAOhTLmL/ASlZOABDpAwAJvBzbRJUggKwELvODOwAGMBV4DGHA6aSkPkECiBjAgTFbKAIblmTKAsQBjAQYe81rOAm8bVNWUQDMCFngt8DablOZXZTxA0r/oX5pPcPMrM/oXCzD1/pm/NB/jsVeav4xFtFkXmL/A5PUvMFBKDj4/ssCbM3/Rv+hfqEfGio7+hSaK6elfMJRDoYz+BV6ichKQQAcIWODtwCa6BAlkJWCBF9wZOICxwGsAA04nLeUBEkjUAAaEyUoZwLA8UwYwFmAswMBjXstlLMC0sU41JZCRgAVeC7z0XGY8QNK/6F/oOc/qXyzA1Dtt/gIOvPkLCJOVMn9heZq/wDwxOfj8yAJvzvxF/6J/wZ4ZIyH9C00U09O/YCiHQhnzF3iJykmgJrB3795dvV7vxrIsb1pcXHyKWCaLgAXeydov71YCE0XAAi+4XXAAY4HXAAacTlrKAySQqAEMCJOVMoBheaYMYCzAWICBx7yWs8DbBlU1JdCMgAVeC7zNJqX5VRkPkPQv+pfmE9z8yoz+xQJMvX/mL83HeOyV5i9jEW3WBeYvMHn9CwyUkoPPjyzw5sxf9C/6F+qRsaKjf6GJYnr6FwzlUCijf4GXqJwEagIWeCd7ECzwTvb+efcSSE3AAi+4PXAAY4HXAAacTlrKAySQqAEMCJOVMoBheaYMYCzAWICBx7yWy1iAaWOdakogIwELvBZ46bnMeICkf9G/0HOe1b9YgKl32vwFHHjzFxAmK2X+wvI0f4F5YnLw+ZEF3pz5i/5F/4I9M0ZC+heaKKanf8FQDoUy5i/wEpWTQE3AAu9kD4IF3sneP+9eAqkJWOAFtwcOYCzwGsCA00lLeYAEEjWAAWGyUgYwLM+UAYwFGAsw8JjXchZ426CqpgSaEbDAa4G32aQ0vyrjAZL+Rf/SfIKbX5nRv1iAqffP/KX5GI+90vxlLKLNusD8BSavf4GBUnLw+ZEF3pz5i/5F/0I9MlZ09C80UUxP/4KhHApl9C/wEpWTQE3AAu9kD4IF3sneP+9eAqkJWOAFtwcOYCzwGsCA00lLeYAEEjWAAWGyUgYwLM+UAYwFGAsw8JjXchkLMG2sU00JZCRggdcCLz2XGQ+Q9C/6F3rOs/oXCzD1Tpu/gANv/gLCZKXMX1ie5i8wT0wOPj+ywJszf9G/6F+wZ8ZISP9CE8X09C8YyqFQxvwFXqJyEqgJWOCd7EGwwDvZ++fdSyA1AQu84PbAAYwFXgMYcDppKQ+QQKIGMCBMVsoAhuWZMoCxAGMBBh7zWs4CbxtU1ZRAMwIWeC3wNpuU5ldlPEDSv+hfmk9w8ysz+hcLMPX+mb80H+OxV5q/jEW0WReYv8Dk9S8wUEoOPj+ywJszf9G/6F+oR8aKjv6FJorp6V8wlEOhjP4FXqJyEqgJWOCd7EGwwDvZ++fdSyA1AQu84PbAAYwFXgMYcDppKQ+QQKIGMCBMVsoAhuWZMoCxAGMBBh7zWi5jAaaNdaopgYwELPBa4KXnMuMBkv5F/0LPeVb/YgGm3mnzF3DgzV9AmKyU+QvL0/wF5onJwedHFnhz5i/6F/0L9swYCelfaKKYnv4FQzkUypi/wEtUTgI1AQu8kz0IFngne/+8ewmkJmCBF9weOICxwGsAA04nLeUBEkjUAAaEyUoZwLA8UwYwFmAswMBjXstZ4G2DqpoSaEbAAq8F3maT0vyqjAdI+hf9S/MJbn5lRv9iAabeP/OX5mM89krzl7GINusC8xeYvP4FBkrJwedHFnhz5i/6F/0L9chY0dG/0EQxPf0LhnIolNG/wEtUTgI1AQu8kz0IFngne/+8ewmkJmCBF9weOICxwGsAA04nLeUBEkjUAAaEyUoZwLA8UwYwFmAswMBjXstlLMC0sU41JZCRgAVeC7z0XGY8QNK/6F/oOc/qXyzA1Dtt/gIOvPkLCJOVMn9heZq/wDwxOfj8yAJvzvxF/6J/wZ4ZIyH9C00U09O/YCiHQhnzF3iJykmgJmCBd7IHwQLvZO+fdy+B1AQs8ILbAwcwFngNYMDppKU8QAKJGsCAMFkpAxiWZ8oAxgKMBRh4zGs5C7xtUFVTAs0IWOC1wNtsUppflfEASf+if2k+wc2vzOhfLMDU+2f+0nyMx15p/jIW0WZdYP4Ck9e/wEApOfj8yAJvzvxF/6J/oR4ZKzr6F5oopqd/wVAOhTL6F3iJykmgJmCBd7IHwQLvZO+fdy+B1AQs8ILbAwcwFngNYMDppKU8QAKJGsCAMFkpAxiWZ8oAxgKMBRh4zGu5jAWYNtappgQyErDAa4GXnsuMB0j6F/0LPedZ/YsFmHqnzV/AgTd/AWGyUuYvLE/zF5gnJgefH1ngzZm/6F/0L9gzYySkf6GJYnr6FwzlUChj/gIvUTkJ1AQs8E72IFjgnez98+4lkJqABV5we+AAxgKvAQw4nbSUB0ggUQMYECYrZQDD8kwZwFiAsQADj3ktZ4G3DapqSqAZAQu8FnibTUrzqzIeIOlf9C/NJ7j5lRn9iwWYev/MX5qP8dgrzV/GItqsC8xfYPL6FxgoJQefH1ngzZm/6F/0L9QjY0VH/0ITxfT0LxjKoVBG/wIvUbkOE9i/f/8NZVl+cHFx8fpxy1xPgXfv3r2XF0Vx6eLi4lvH6fvv7RKwwNsuX9UlsKUJWOAFtx8OYCzwGsCA00lLeYAEEjWAAWGyUgYwLM+UAYwFGAsw8JjXchkLMG2sU00JZCRggdcCLz2XGQ+Q9C/6F3rOs/oXCzD1Tpu/gANv/gLCZKXMX1ie5i8wT0wOPj+ywJszf9G/6F+wZ8ZISP9CE8X09C8YyqFQxvwFXqJyHSVQlXcj4qpqeWVZvnpxcfEtp1vqmRZ49+3b9/yiKCrNR0TEdy4sLPxqR1FOxLIs8E7ENnmTEphMAhZ4wX2DAxgLvAYw4HTSUh4ggUQNYECYrJQBDMszZQBjAcYCDDzmtZwF3jaoqimBZgQs8FrgbTYpza/KeICkf9G/NJ/g5ldm9C8WYOr9M39pPsZjrzR/GYtosy4wf4HJ619goJQcfH5kgTdn/qJ/0b9Qj4wVHf0LTRTT079gKIdCGf0LvETlOkxg37597yiK4qXVEsuyfN3i4uJPnGq5Z1Lg3bdv36uKonjzSGthYWHh6g5jnIilWeCdiG3yJiUwmQQs8IL7BgcwFngNYMDppKU8QAKJGsCAMFkpAxiWZ8oAxgKMBRh4zGu5jAWYNtappgQyErDAa4GXnsuMB0j6F/0LPedZ/YsFmHqnzV/AgTd/AWGyUuYvLE/zF5gnJgefH1ngzZm/6F/0L9gzYySkf6GJYnr6FwzlUChj/gIvUbmOE9i3b9/PF0XxmtEyf35hYeH/OtmSmxZ49+/f/9MR8UOVRlmWb1hcXPzRjiOciOVZ4J2IbfImJTCZBCzwgvsGBzAWeA1gwOmkpTxAAokawIAwWSkDGJZnygDGAowFGHjMazkLvG1QVVMCzQhY4LXA22xSml+V8QBJ/6J/aT7Bza/M6F8swNT7Z/7SfIzHXmn+MhbRZl1g/gKT17/AQCk5+PzIAm/O/EX/on+hHhkrOvoXmiimp3/BUA6FMvoXeInKbQEC+/fvf11EvH601HcsLCzsO3HZTQq8+/fvvz4iXlz/bBTFK6+99tq3bgF8E7FEC7wTsU3epAQmk4AFXnDf4ADGAq8BDDidtJQHSCBRAxgQJitlAMPyTBnAWICxAAOPeS2XsQDTxjrVlEBGAhZ4LfDSc5nxAEn/on+h5zyrf7EAU++0+Qs48OYvIExWyvyF5Wn+AvPE5ODzIwu8OfMX/Yv+BXtmjIT0LzRRTE//gqEcCmXMX+AlKrdFCOzfv//VEfHfRst9z8LCwvPXLv10Bd7Xve512/7xH//xAxHxLfXPRVG88Nprr/2NLYJuIpZpgXcitsmblMBkErDAC+4bHMBY4DWAAaeTlvIACSRqAAPCZKUMYFieKQMYCzAWYOAxr+Us8LZBVU0JNCNggdcCb7NJaX5VxgMk/Yv+pfkEN78yo3+xAFPvn/lL8zEee6X5y1hEm3WB+QtMXv8CA6Xk4PMjC7w58xf9i/6FemSs6OhfaKKYnv4FQzkUyuhf4CUqt4UI7Nu37yVFUVw3WvIfRMS3Lyws3F3951MVePfv3/9VEfH+iHhCRHyyKIrvuPbaaz+yhbBNxFIt8E7ENnmTEphMAhZ4wX2DAxgLvAYw4HTSUh4ggUQNYECYrJQBDMszZQBjAcYCDDzmtVzGAkwb61RTAhkJWOC1wEvPZcYDJP2L/oWe86z+xQJMvdPmL+DAm7+AMFkp8xeWp/kLzBOTg8+PLPDmzF/0L/oX7JkxEtK/0EQxPf0LhnIolDF/gZeo3BYjcODAgecPBoNfi4heRNy2bdu257797W//p5MVePfu3fvEXq/3exHxsIj4s6mpqRcfPHiwv8WQTcRyLfBOxDZ5kxKYTAIWeMF9gwMYC7wGMOB00lIeIIFEDWBAmKyUAQzLM2UAYwHGAgw85rWcBd42qKopgWYELPBa4G02Kc2vyniApH/RvzSf4OZXZvQvFmDq/TN/aT7GY680fxmLaLMuMH+ByetfYKCUHHx+ZIE3Z/6if9G/UI+MFR39C00U09O/YCiHQhn9C7xE5bYggf379z+7LMtfLoriwRHx52VZPrcsy0f2er0by7K8aXFx8SlXX33188qy/K0Rnhvvu+++ve9617v+egvimoglW+CdiG3yJiUwmQQs8IL7BgcwFngNYMDppKU8QAKJGsCAMFkpAxiWZ8oAxgKMBRh4zGu5jAWYNtappgQyErDAa4GXnsuMB0j6F/0LPedZ/YsFmHqnzV/AgTd/AWGyUuYvLE/zF5gnJgefH1ngzZm/6F/0L9gzYySkf6GJYnr6FwzlUChj/gIvUbktSmDfvn1XFkXxixHxqIj4h8Fg8J0rBd6iKKri7lsrNGVZ3nDfffddff311392i6KaiGVb4J2IbfImJTCZBCzwgvsGBzAWeA1gwOmkpTxAAokawIAwWSkDGJZnygDGAowFGHjMazkLvG1QVVMCzQhY4LXA22xSml+V8QBJ/6J/aT7Bza/M6F8swNT7Z/7SfIzHXmn+MhbRZl1g/gKT17/AQCk5+PzIAm/O/EX/on+hHhkrOvoXmiimp3/BUA6FMvoXeInKbWECe/fune31eu+KiCdExBci4kHVG3iLothVYSnL8prFxcWXbWFEE7N0C7wTs1XeqAQmj4AFXnDP4ADGAq8BDDidtJQHSCBRAxgQJitlAMPyTBnAWICxAAOPeS2XsQDTxjrVlEBGAhZ4LfDSc5nxAEn/on+h5zyrf7EAU++0+Qs48OYvIExWyvyF5Wn+AvPE5ODzIwu8OfMX/Yv+BXtmjIT0LzRRTE//gqEcCmXMX+AlKtdRAvv37399tbSFhYX6/5/q62Uve9nXLy8vvzMinnTCNf9lYWHhR0732ZXv0eT7dBRzmmVZ4E2zFd6IBLpHwAIvuKdwAGOB1wAGnE5aygMkkKgBDAiTlTKAYXmmDGAswFiAgce8lrPA2wZVNSXQjIAFXgu8zSal+VUZD5D0L/qX5hPc/MqM/sUCTL1/5i/Nx3jsleYvYxFt1gXmLzB5/QsMlJKDz48s8ObMX/Qv+hfqkbGio3+hiWJ6+hcM5VAoo3+Bl6hcRwns37+/rJa2sLAwttt54MCBfzcYDKoS77dUnynL8vsXFxd/bhyaUYH3dRHx4+OKwuO0/PezIzB2k89O3k9LQAJbmYAFXnD34QDGAq8BDDidtJQHSCBRAxgQJitlAMPyTBnAWICxAAOPeS2XsQDTxjrVlEBGAhZ4LfDSc5nxAEn/on+h5zyrf7EAU++0+Qs48OYvIExWyvyF5Wn+AvPE5ODzIwu8OfMX/Yv+BXtmjIT0LzRRTE//gqEcCmXMX+AlKtdRAmdS4K0Q7N+//6KIeGdZlh9YXFysyrxjvyzwjkW0YRdY4N0w1H4jCWw9AhZ4wT2HAxgLvAYw4HTSUh4ggUQNYECYrJQBDMszZQBjAcYCDDzmtZwF3jaoqimBZgQs8FrgbTYpza/KeICkf9G/NJ/g5ldm9C8WYOr9M39pPsZjrzR/GYtosy4wf4HJ619goJQcfH5kgTdn/qJ/0b9Qj4wVHf0LTRTT079gKIdCGf0LvETlOkrgTAu8FYarrrpq6j3vec9yUyQWeJuSav86C7ztM/Y7SGDLErDAC249HMBY4DWAAaeTlvIACSRqAAPCZKUMYFieKQMYCzAWYOAxr+UyFmDaWKeaEshIwAKvBV56LjMeIOlf9C/0nGf1LxZg6p02fwEH3vwFhMlKmb+wPM1fYJ6YHHx+ZIE3Z/6if9G/YM+MkZD+hSaK6elfMJRDoYz5C7xE5TpKYD0F3jNFYYH3TIm1d70F3vbYqiyBLU/AAi84AnAAY4HXAAacTlrKAySQqAEMCJOVMoBheaYMYCzAWICBx7yWs8DbBlU1JdCMgAVeC7zNJqX5VRkPkPQv+pfmE9z8yoz+xQJMvX/mL83HeOyV5i9jEW3WBeYvMHn9CwyUkoPPjyzw5sxf9C/6F+qRsaKjf6GJYnr6FwzlUCijf4GXqFxHCVjg7ejGnmJZFni31n67WglsKAELvCBuOICxwGsAA04nLeUBEkjUAAaEyUoZwLA8UwYwFmAswMBjXstlLMC0sU41JZCRgAVeC7z0XGY8QNK/6F/oOc/qXyzA1Dtt/gIOvPkLCJOVMn9heZq/wDwxOfj8yAJvzvxF/6J/wZ4ZIyH9C00U09O/YCiHQhnzF3iJynWUgAXejm7sKZZlgXdr7berlcCGErDAC+KGAxgLvAYw4HTSUh4ggUQNYECYrJQBDMszZQBjAcYCDDzmtZwF3jaoqimBZgQs8FrgbTYpza/KeICkf9G/NJ/g5ldm9C8WYOr9M39pPsZjrzR/GYtosy4wf4HJ619goJQcfH5kgTdn/qJ/0b9Qj4wVHf0LTRTT079gKIdCGf0LvETlOkpgpcC7Qcv78YWFhddv0Pfy25yEgAVex0ICEmiNgAVeEC0cwFjgNYABp5OW8gAJJGoAA8JkpQxgWJ4pAxgLMBZg4DGv5TIWYNpYp5oSyEjAAq8FXnouMx4g6V/0L/ScZ/UvFmDqnTZ/AQfe/AWEyUqZv7A8zV9gnpgcfH5kgTdn/qJ/0b9gz4yRkP6FJorp6V8wlEOhjPkLvETlOkrAAm9HN/YUy7LAu7X229VKYEMJWOAFccMBjAVeAxhwOmkpD5BAogYwIExWygCG5ZkygLEAYwEGHvNazgJvG1TVlEAzAhZ4LfA2m5TmV2U8QNK/6F+aT3DzKzP6Fwsw9f6ZvzQf47FXmr+MRbRZF5i/wOT1LzBQSg4+P7LAmzN/0b/oX6hHxoqO/oUmiunpXzCUQ6GM/gVeonISkEAHCFjg7cAmugQJZCVggRfcGTiAscBrAANOJy3lARJI1AAGhMlKGcCwPFMGMBZgLMDAY17LZSzAtLFONSWQkYAFXgu89FxmPEDSv+hf6DnP6l8swNQ7bf4CDrz5CwiTlTJ/YXmav8A8MTn4/MgCb878Rf+if8GeGSMh/QtNFNPTv2Aoh0IZ8xd4icpJQAIdIGCBtwOb6BIkkJWABV5wZ+AAxgKvAQw4nbSUB0ggUQMYECYrZQDD8kwZwFiAsQADj3ktZ4G3DapqSqAZAQu8FnibTUrzqzIeIOlf9C/NJ7j5lRn9iwWYev/MX5qP8dgrzV/GItqsC8xfYPL6FxgoJQefH1ngzZm/6F/0L9QjY0VH/0ITxfT0LxjKoVBG/wIvUTkJSKADBCzwdmATXYIEshKwwAvuDBzAWOA1gAGnk5byAAkkagADwmSlDGBYnikDGAswFmDgMa/lMhZg2linmhLISMACrwVeei4zHiDpX/Qv9Jxn9S8WYOqdNn8BB978BYTJSpm/sDzNX2CemBx8fmSBN2f+on/Rv2DPjJGQ/oUmiunpXzCUQ6GM+Qu8ROUkIIEOELDA24FNdAkSyErAAi+4M3AAY4HXAAacTlrKAySQqAEMCJOVMoBheaYMYCzAWICBx7yWs8DbBlU1JdCMgAVeC7zNJqX5VRkPkPQv+pfmE9z8yoz+xQJMvX/mL83HeOyV5i9jEW3WBeYvMHn9CwyUkoPPjyzw5sxf9C/6F+qRsaKjf6GJYnr6FwzlUCijf4GXqJwEJNABAhZ4O7CJLkECWQlY4AV3Bg5gLPAawIDTSUt5gAQSNYABYbJSBjAsz5QBjAUYCzDwmNdyGQswbaxTTQlkJGCB1wIvPZcZD5D0L/oXes6z+hcLMPVOm7+AA2/+AsJkpcxfWJ7mLzBPTA4+P7LAmzN/0b/oX7BnxkhI/0ITxfT0LxjKoVDG/AVeonISkEAHCFjg7cAmugQJZCVggRfcGTiAscBrAANOJy3lARJI1AAGhMlKGcCwPFMGMBZgLMDAY17LWeBtg6qaEmhGwAKvBd5mk9L8qowHSPoX/UvzCW5+ZUb/YgGm3j/zl+ZjPPZK85exiDbrAvMXmLz+BQZKycHnRxZxjhY7AAAgAElEQVR4c+Yv+hf9C/XIWNHRv9BEMT39C4ZyKJTRv8BLVE4CEugAAQu8HdhElyCBrAQs8II7AwcwFngNYMDppKU8QAKJGsCAMFkpAxiWZ8oAxgKMBRh4zGu5jAWYNtappgQyErDAa4GXnsuMB0j6F/0LPedZ/YsFmHqnzV/AgTd/AWGyUuYvLE/zF5gnJgefH1ngzZm/6F/0L9gzYySkf6GJYnr6FwzlUChj/gIvUTkJSKADBCzwdmATXYIEshKwwAvuDBzAWOA1gAGnk5byAAkkagADwmSlDGBYnikDGAswFmDgMa/lLPC2QVVNCTQjYIHXAm+zSWl+VcYDJP2L/qX5BDe/MqN/sQBT75/5S/MxHnul+ctYRJt1gfkLTF7/AgOl5ODzIwu8OfMX/Yv+hXpkrOjoX2iimJ7+BUM5FMroX+AlKicBCXSAgAXeDmyiS5BAVgIWeMGdgQMYC7wGMOB00lIeIIFEDWBAmKyUAQzLM2UAYwHGAgw85rVcxgJMG+tUUwIZCVjgtcBLz2XGAyT9i/6FnvOs/sUCTL3T5i/gwJu/gDBZKfMXlqf5C8wTk4PPjyzw5sxf9C/6F+yZMRLSv9BEMT39C4ZyKJQxf4GXqJwEJNABAhZ4O7CJLkECWQlY4AV3Bg5gLPAawIDTSUt5gAQSNYABYbJSBjAsz5QBjAUYCzDwmNdyFnjboKqmBJoRsMBrgbfZpDS/KuMBkv5F/9J8gptfmdG/WICp98/8pfkYj73S/GUsos26wPwFJq9/gYFScvD5kQXenPmL/kX/Qj0yVnT0LzRRTE//gqEcCmX0L/ASlZOABDpAwAJvBzbRJUggKwELvODOwAGMBV4DGHA6aSkPkECiBjAgTFbKAIblmTKAsQBjAQYe81ouYwGmjXWqKYGMBCzwWuCl5zLjAZL+Rf9Cz3lW/2IBpt5p8xdw4M1fQJislPkLy9P8BeaJycHnRxZ4c+Yv+hf9C/bMGAnpX2iimJ7+BUM5FMqYv8BLVE4CEugAAQu8HdhElyCBrAQs8II7AwcwFngNYMDppKU8QAKJGsCAMFkpAxiWZ8oAxgKMBRh4zGs5C7xtUFVTAs0IWOC1wNtsUppflfEASf+if2k+wc2vzOhfLMDU+2f+0nyMx15p/jIW0WZdYP4Ck9e/wEApOfj8yAJvzvxF/6J/oR4ZKzr6F5oopqd/wVAOhTL6F3iJyklAAh0gYIG3A5voEiSQlYAFXnBn4ADGAq8BDDidtJQHSCBRAxgQJitlAMPyTBnAWICxAAOPeS2XsQDTxjrVlEBGAhZ4LfDSc5nxAEn/on+h5zyrf7EAU++0+Qs48OYvIExWyvyF5Wn+AvPE5ODzIwu8OfMX/Yv+BXtmjIT0LzRRTE//gqEcCmXMX+AlKicBCXSAgAXeDmyiS5BAVgIWeMGdgQMYC7wGMOB00lIeIIFEDWBAmKyUAQzLM2UAYwHGAgw85rWcBd42qKopgWYELPBa4G02Kc2vyniApH/RvzSf4OZXZvQvFmDq/TN/aT7GY680fxmLaLMuMH+ByetfYKCUHHx+ZIE3Z/6if9G/UI+MFR39C00U09O/YCiHQhn9C7xE5SQggQ4QsMDbgU10CRLISsACL7gzcABjgdcABpxOWsoDJJCoAQwIk5UygGF5pgxgLMBYgIHHvJbLWIBpY51qSiAjAQu8Fnjpucx4gKR/0b/Qc57Vv1iAqXfa/AUcePMXECYrZf7C8jR/gXlicvD5kQXenPmL/kX/gj0zRkL6F5oopqd/wVAOhTLmL/ASlZOABDpAwAJvBzbRJUggKwELvODOwAGMBV4DGHA6aSkPkECiBjAgTFbKAIblmTKAsQBjAQYe81rOAm8bVNWUQDMCFngt8DablOZXZTxA0r/oX5pPcPMrM/oXCzD1/pm/NB/jsVeav4xFtFkXmL/A5PUvMFBKDj4/ssCbM3/Rv+hfqEfGio7+hSaK6elfMJRDoYz+BV6ichKQQAcIWODtwCa6BAlkJWCBF9wZOICxwGsAA04nLeUBEkjUAAaEyUoZwLA8UwYwFmAswMBjXstlLMC0sU41JZCRgAVeC7z0XGY8QNK/6F/oOc/qXyzA1Dtt/gIOvPkLCJOVMn9heZq/wDwxOfj8yAJvzvxF/6J/wZ4ZIyH9C00U09O/YCiHQhnzF3iJyklAAh0gYIG3A5voEiSQlYAFXnBn4ADGAq8BDDidtJQHSCBRAxgQJitlAMPyTBnAWICxAAOPeS1ngbcNqmpKoBkBC7wWeJtNSvOrMh4g6V/0L80nuPmVGf2LBZh6/8xfmo/x2CvNX8Yi2qwLzF9g8voXGCglB58fWeDNmb/oX/Qv1CNjRUf/QhPF9PQvGMqhUEb/Ai9ROQlIoAMELPB2YBNdggSyErDAC+4MHMBY4DWAAaeTlvIACSRqAAPCZKUMYFieKQMYCzAWYOAxr+UyFmDaWOeZaN4yP33lFUeO3Xwmn/FaCayHgAVeC7zrmZvTfSbjAZL+Rf9Cz3lW/2IBpt5p8xdw4M1fQJislPkLy9P8BeaJycHnRxZ4c+Yv+hf9C/bMGAnpX2iimJ7+BUM5FMqYv8BLVE4CEugAAQu8HdhElyCBrAQs8II7AwcwFngNYMDppKU8QAKJGsCAMFkpAxiWZ8oAxgKMBRh4zGs5C7xfTrUq75YRH+iV8cHLl449vw3makpghYAFXgu89E9DxgMk/Yv+hZ7zrP7FAky90+Yv4MCbv4AwWSnzF5an+QvME5ODz48s8ObMX/Qv+hfsmTES0r/QRDE9/QuGciiUMX+Bl6icBCTQAQIWeDuwiS5BAlkJWOAFdwYOYCzwGsCA00lLeYAEEjWAAWGyUgYwLM+UAYwFGAsw8JjXchZ4V6mulHeLiAfVQWwZ77HE28bUqblCwAKvBV76pyHjAZL+Rf9Cz3lW/2IBpt5p8xdw4M1fQJislPkLy9P8BeaJycHnRxZ4c+Yv+hf9C/bMGAnpX2iimJ7+BUM5FMqYv8BLVE4CEugAAQu8HdhElyCBrAQs8II7AwcwFngNYMDppKU8QAKJGsCAMFkpAxiWZ8oAxgKMBRh4zGs5C7xDqieWd1dYW+JtY+rUXCFggdcCL/3TkPEASf+if6HnPKt/sQBT77T5Czjw5i8gTFbK/IXlaf4C88Tk4PMjC7w58xf9i/4Fe2aMhPQvNFFMT/+CoRwKZcxf4CUqJwEJdICABd4ObKJLkEBWAhZ4wZ2BAxgLvAYw4HTSUh4ggUQNYECYrJQBDMszZQBjAcYCDDzmtZwF3lOXd1d4W+JtY/LUrAhY4LXAS/8kZDxA0r/oX+g5z+pfLMDUO23+Ag68+QsIk5Uyf2F5mr/APDE5+PzIAm/O/EX/on/BnhkjIf0LTRTT079gKIdCGfMXeInKSUACHSBggbcDm+gSJJCVgAVecGfgAMYCrwEMOJ20lAdIIFEDGBAmK2UAw/JMGcBYgLEAA495LbfVC7ynevPuiawt8bYxfWpa4LXAS/8UZDxA0r/oX+g5z+pfLMDUO23+Ag68+QsIk5Uyf2F5mr/APDE5+PzIAm/O/EX/on/BnhkjIf0LTRTT079gKIdCGfMXeInKbVECBw4c+Orl5eVdvV7vyrIsd0XEwyLin6v/K4rinweDQf3/I+KdCwsLf79FMU3Msi3wTsxWeaMSmDwCFnjBPYMDGAu8BjDgdNJSHiCBRA1gQJislAEMyzNlAGMBxgIMPOa13FYu8DYt765wt8TbxgRubU0LvBZ46Z+AjAdI+hf9Cz3nWf2LBZh6p81fwIE3fwFhslLmLyxP8xeYJyYHnx9Z4M2Zv+hf9C/YM2MkpH+hiWJ6+hcM5VAoY/4CL1G5LUZg7969s71eb39EVP/X9Ov3y7L85cXFxV9p+gGv21gCFng3lrffTQJbioAFXnC74QDGAq8BDDidtJQHSCBRAxgQJitlAMPyTBnAWICxAAOPeS23VQu8Z1reXWFvibeNKdy6mhZ4LfDS05/xAEn/on+h5zyrf7EAU++0+Qs48OYvIExWyvyF5Wn+AvPE5ODzIwu8OfMX/Yv+BXtmjIT0LzRRTE//gqEcCmXMX+AlKrdFCFx99dWPK8vyVScUd/+kKIr3R8TvffrTnz78sIc97MLl5eULlpeXL9y2bdsFZVl+U0S8PCK+aoTpf0XEry0sLPz4FsE2Mcu0wDsxW+WNSmDyCFjgBfcMDmAs8BrAgNNJS3mABBI1gAFhslIGMCzPlAGMBRgLMPCY13JbscC73vLuCn9LvG1M4tbUtMBrgZee/IwHSPoX/Qs951n9iwWYeqfNX8CBN38BYbJS5i8sT/MXmCcmB58fWeDNmb/oX/Qv2DNjJKR/oYlievoXDOVQKGP+Ai9RuS1AYFTevSEiHj9ablXA/dDCwsJtTZa/b9++FxZF8Z8j4lvqn4uiePu11177vU0+6zUbQ8AC78Zw9rtIYEsSsMALbjscwFjgNYABp5OW8gAJJGoAA8JkpQxgWJ4pAxgLMBZg4DGv5bZagfdsy7sre2CJt41p3HqaFngt8NJTn/EASf+if6HnPKt/sQBT77T5Czjw5i8gTFbK/IXlaf4C88Tk4PMjC7w58xf9i/4Fe2aMhPQvNFFMT/+CoRwKZcxf4CUq13ECJ5R3v1CW5csXFxevX8+yr7766j1lWb47Ih5YFMWvbN++/Xve+ta33rl///7XVXqDweDmd7zjHTetR9vPnB0BC7xnx89PS0ACpyFggRccDziAscBrAANOJy3lARJI1AAGhMlKGcCwPFMGMBZgLMDAY17LbaUCL1XeXdkHS7xtTOTW0rTAa4GXnviMB0j6F/0LPedZ/YsFmHqnzV/AgTd/AWGyUuYvLE/zF5gnJgefH1ngzZm/6F/0L9gzYySkf6GJYnr6FwzlUChj/gIvUbkOE9i7d++je73e743evPtnvV7v6muuuebjZ7Pkffv2Pb0oiqrE+xVlWd5UluV39Xq9N0XEVYPB4CkWeM+G7vo/a4F3/ez8pAQkMIaABV5wROAAxgKvAQw4nbSUB0ggUQMYECYrZQDD8kwZwFiAsQADj3ktt1UKvHR5d2UvLPG2MZVbR9MCrwVeetozHiDpX/Qv9Jxn9S8WYOqdNn8BB978BYTJSpm/sDzNX2CemBx8fmSBN2f+on/Rv2DPjJGQ/oUmiunpXzCUQ6GM+Qu8ROU6TODqq6/+5bIsvzMi3hcRL11YWPgksdy9e/c+sdfr/UpEfE1Zlh8uiuJOC7wE2fVrWOBdPzs/KYHezMzMs4ui+Ey/3//YqXDs2rVr2z333HPhvffe2zvVNcf/f/bOBcyuqj77/z0TwjUEEcELFKFIJWpIMhmooiVeQsF7BYraeiUZQMXgXRQFBUQrKigCmQneq58GrVrxFpTgpSjJhIs1KgUV76JyCyQQMmd/z9mZ4YSQZM7M/NZkzc4vz9Pna7/Z+z1r/dbf6dt3vTlZs+bOlStXrt3MzzsOOeSQfRuNxt83fz4wMPCHqVOn3rB06dJ1wxzBaN/DTtYCL4YyAg5gLPAawIDTSUt5gQQSNYABYbJSBjAszywDGAswFmDgMa/ktoUCb6ry7tB5WOJNMZnbhqYFXgu89KTneIGkf9G/0HOeq3+xAFOdtPkLOPDmLyBMVsr8heVp/gLzxOTg+yMLvHnmL/oX/Qv2O2NQSP9CE8X09C8YyvVCOeYv8BaVqymB+fPnv6ooio9GxC1lWT6lr6/vBnKrJ5544sxGo9Hsuu0UEYst8JJ0R65lgXfkzHxDAnHooYfutW7dujMi4sSiKI5fvnz5xzaHZfbs2TPLsvxm8+vHN/dMR0fHnGXLll258c+7u7sf12g0LoqIp2z0s++XZfm6FStW9G9Kc7Tv0UdrgRckCgcwFngNYMDppKW8QAKJGsCAMFkpAxiWZ5YBjAUYCzDwmFdydS/wpi7vDp2JJd4U01l/TQu8FnjpKc/xAkn/on+h5zxX/2IBpjpp8xdw4M1fQJislPkLy9P8BeaJycH3RxZ488xf9C/6F+x3xqCQ/oUmiunpXzCU64VyzF/gLSpXQwInnHDCwWVZfjcidi+K4g0LFy78YIpt9vT0NHtvp0dE8xt4d200Gk9dtGjR0hSfpeaWCVjgdUIkMAIC3d3dD280Gj0RcWpE7FD9L/xhCrzd3d2HNxqN5i+4P0XEbzbzca/t7+//8YY/GyzhfikiDoyI70fExYN/82FeRBwaETd0dHS8YNmyZT8l3hsBhrYftcDbNqrhH4QDGAu8BjDDD91We8ILJBC9AQwIk5UygGF5ZhnAWICxAAOPeSVX5wLveJV3h87FEm+KCa23pgVeC7z0hOd4gaR/0b/Qc56rf7EAU520+Qs48OYvIExWyvyF5Wn+AvPE5OD7Iwu8eeYv+hf9C/Y7Y1BI/0ITxfT0LxjK9UI55i/wFpWrIYETTjjhPWVZNntpV/T29j6N3mJPT0+5KU0LvDTp9vUs8LbPyie3YQJdXV1Ty7K8uCiKoyNiu4j4fUSsi4h9hyvwzpw58+kdHR2XR8T7+vv739oOxgMOOGD7XXfd9fyiKE6IiPfecccdZ9x44433Nt+dNm3aLjvssENfURQvLMty4Z133rlg6Gejfa+dNY3mGQu8o6G2mXfgAMYCrwEMOJ20lBdIIFEDGBAmK2UAw/LMMoCxAGMBBh7zSq6uBd7xLu8OnY0l3hRTWl9NC7wWeOnpzvECSf+if6HnPFf/YgGmOmnzF3DgzV9AmKyU+QvL0/wF5onJwfdHFnjzzF/0L/oX7HfGoJD+hSaK6elfMJTrhXLMX+AtKldDAj09Pb+LiEeVZXlkX1/ft+gtWuCliY5dzwLv2BmqsA0Q6Orq2iMivtb8NtyyLM8ty7Kvo6PjvIh48XAF3tmzZ7+yLMtLRlLgnT179syyLL8ZEbdHxDP7+/tv2hBzd3f3kxqNRvPnt5ZledSKFSt+1vz5aN9LdYQWeEGycABjgdcABpxOWsoLJJCoAQwIk5UygGF5ZhnAWICxAAOPeSVXxwLv1irvDp2PJd4Uk1pPTQu8Fnjpyc7xAkn/on+h5zxX/2IBpjpp8xdw4M1fQJislPkLy9P8BeaJycH3RxZ488xf9C/6F+x3xqCQ/oUmiunpXzCU64VyzF/gLSpXMwInnHDCC8qy/GJEfLW3t/d5Ndue29kMAQu8joYE2iBw2GGHTVm9evUhHR0dy/v7++/o6uraKSL6RlLgHa7ou+Eyurq6FkREsyDct2bNmtesXLly7YY/nzFjxm6dnZ1fiIi5RVEcu3z58kubPx/te20gGNUjFnhHhW3TL8EBjAVeAxhwOmkpL5BAogYwIExWygCG5ZllAGMBxgIMPOaVXN0KvFu7vDt0RpZ4U0xr/TQt8Frgpac6xwsk/Yv+hZ7zXP2LBZjqpM1fwIE3fwFhslLmLyxP8xeYJyYH3x9Z4M0zf9G/6F+w3xmDQvoXmiimp3/BUK4XyjF/gbeoXM0IzJ8//4qiKOZExAd6e3vfWLPtuZ3NELDA62hIYBQERlLg7erqOjMiTmu3wDtnzpwdVq1atTAiXlqWZc+KFSuaReEH/JkzZ86kVatWfTAiTo6Is/r7+98x2vdGsf22X7HA2zaq4R+EAxgLvAYwww/dVnvCCyQQvQEMCJOVMoBheWYZwFiAsQADj3klV6cCby7l3aFzssSbYmLrpWmB1wIvPdE5XiDpX/Qv9Jzn6l8swFQnbf4CDrz5CwiTlTJ/YXmav8A8MTn4/sgCb575i/5F/4L9zhgU0r/QRDE9/QuGcr1QjvkLvEXlakagp6fnJxHx+LIsT+rr67u4ZttzO5shYIHX0ZDAKAiMsMD73oh4S6PReMY111zzneE+7olPfOLua9eu/WpEHLald2bNmvW2oijOHvqW3qlTp+4ymvc2/nbf4dY3kp9b4B0JrWGehQMYC7wGMOB00lJeIIFEDWBAmKyUAQzLM8sAxgKMBRh4zCu5uhR4cyvvDp2VJd4UU1sfTQu8Fnjpac7xAkn/on+h5zxX/2IBpjpp8xdw4M1fQJislPkLy9P8BeaJycH3RxZ488xf9C/6F+x3xqCQ/oUmiunpXzCU64VyzF/gLSpXMwI9PT1/iIhHFEVx1MKFC79Zs+25nc0QsMDraEhgFATaLfBOmzZt8o477nhBRMzf6GNui4glEfG+/v7+a6rrgcE/XV1de0TE1yLi0I6OjjnLli27clNLnD179ivLsrwkIj47qL/TaN7r7+9fPQoEbb1igbctTO09BAcwFngNYNobvK3ylBdIIHYDGBAmK2UAw/LMMoCxAGMBBh7zSq4OBd5cy7tD52WJN8Xk1kPTAq8FXnqSc7xA0r/oX+g5z9W/WICpTtr8BRx48xcQJitl/sLyNH+BeWJy8P2RBd488xf9i/4F+50xKKR/oYlievoXDOV6oRzzF3iLytWMQE9Pz9qI2C4iDurt7f35eGxv3rx5c4Y+Z9GiRUvH4zP9jAcSsMDrREhgFATaLfBu+NxmPua+iDhrypQp71m6dOm65jOHHHLIgQMDA1+PiClFURy5fPnyZsH3QX82LvB2dnbuPZr3RlPgHSrmtotu4cKF7T66yecGVvTHvdv4N8NPesrhMfnF/z4mjhu+vODM8+Ou1WswvYkodMk5b81u2c05b877tvxn+wWvj87HHoQg+NlNN8e5iz6HaE1UkdlPeGyc9OLnZ7f81Sdt/Pdaslti0gUVO+8SO577IewzPv3lb8XSH2/SLmCfkbtQc86b857TH/1LhP6Fn8gc/ctIdtm44Rdxz4Ufibj33pG8Nu7Pds7qiu3nnzjun+sH5k1A/6J/oSdU/0ITZfT0LwzHDVVy9C/mLxHmL+ysm7+wPCk18xeKZEtH/8IzJRRp//Lad58Xd6+5h1jahNXQv+R5dPoX9lz0LyxPSk3/QpFM419mz55tx44/IhU3IjBUpl23bt2PPvGJT4yLKZs/f/7Li6L4eER8s7e39ygPZfwJ+Mtl/Jn7iTUg0G6BdzNb7Zg9e/ZjyrJ8b0Q0W1X3FUUxb/ny5Z9qPj9r1qyDiqL4RvO/L8vyqBUrVvxsUzobF3jLstx3NO9Z4J0YA0kHMBZ4Iwxg8px9Axj2XAxgWJ6UmgEMRTJNAEOtzgKvBV5qljbUydG/tLvPiVLeHdqPJd52T3bbec4CrwVeetotwNBEGT3zF4Zj7v7FAq8FXnrSzV9oooye+QvDcUMV/QvPlFCk/YsFXu+PiLlMoeH9EUtV/8LypNT0LxTJNPdHFnj581ExDwI9PT1nRMTpEfH/ent7X5THqratVVjg3bbO291CBMZY4K1WMW3atF123HHHj0bESyNiycDAwL9ee+21t0+fPn3PyZMnX1aW5eyOjo45y5Ytu3JTy964wHvfffftMpr3RlPgbRfj0Df19vf3j+l3jf+Eo/+EY7szN5LncvwnqP0nkKoT9J9wHMkgD/Os/wQSCJOV8p9AYnlm+U8g6V/0L/CYV3I5+pd29vm97pmHlxGXFRE7t/N8Ls8UZSx+yvJr/jWX9biOrUvge90zy627gq3+6foX+Ahy/Ccc9S/6F3jMs/Uv5i/mL/Ssm7/QRDE9/QuGcr2Q/gUGSsmVcfE/Lb/mJEru4LnH/C0idqf0JqJOjvmL/kX/Qv9nSf9CE8X09C8Yynz9C7xF5SQwZgI9PT3NL5x8SURc0Nvbe/KYBRUYMYExlepG/Gm+IIGaECAKvE0U3d3dT2o0Gt+MiFs6OzufefXVV9/Q1dW1R0R8LSIO3VKBd9asWW8riuLsiPjIlClTXr9q1ardRvPe0qVL16U6Fgu8IFk4gJkx95i/lhEPBVc44aQMYLI9Mgu84NEYwIAwWSkDGJanF0gwT0xO/4KhHBLK0b8Mt8mJWt4d2pcl3uFOeNv5uQXe0L/A424BBgZKyelfKJL36+ToXyzAVMdj/gJOu/kLCJOV0r+wPM1fYJ6YHOxfLPDm+Reo9S/6F+x3xqCQ/oUmiunpXzCU64VyzF/gLSongTETOOGEE64qy/IfI+Jdvb29zW/j9c84E7DAO87A/bh6EKAKvLNmzTqoKIpvNKmUZXnUihUrfjZ9+vSdJ0+efElZlscVRXH88uXLP7YxtTlz5kxatWrVByOi+TcfTunv7z9/tO+lPBELvCBdOICxwGsAA04nLeUFEkjUAAaEyUoZwLA8swxg/AY7v8EOHvNKLscCzJb2OdHLu0N7s8SbYponnqYFXgu89NTmeIGkf9G/0HOeq3+xAFOdtPkLOPDmLyBMVsr8heVp/gLzxOTg+yMLvHnmL/oX/Qv2O2NQSP9CE8X09C8YyvVCOeYv8BaVk8CYCZxwwgl/LcvyoZMmTZp24YUX/mzMggqMmIAF3hEj8wUJRFAF3tmzZ88sy7L5Dbx/6+zsfNbVV1/9qybfrq6uMyPitKFv1934W3Jnzpz5sM7Ozq+UZTm7o6Nj7rJly64cy3upztQCL0gWDmAs8BrAgNNJS3mBBBI1gAFhslIGMCzPLAMYCzAWYOAxr+QmUoG3LuXdoXO0xJtioieWpgVeC7z0xOZ4gaR/0b/Qc56rf7EAU520+Qs48OYvIExWyvyF5Wn+AvPE5OD7Iwu8eeYv+hf9C/Y7Y1BI/0ITxfT0LxjK9UI55i/wFpWrGYGenp7mN+CevvG2yrJc2tfX91R6u/Pnz19QFMV5EfHj3t7e5rfw+mcrELDAuxWg+5ETnwBU4C1mz579trIszyqK4kurV69+2cqVK+9q0unu7j680WgsiYhmofeZ/f39N21IbdasWUcWRfHViPj+5MmTj73qqqtuHct7qU7EAi9IFg5gLPAawIDTSUt5gQQSNYABYbJSBjAszywDGAswFmDgMa/kJkqBd0vl3X3nnxBTnjA9br74wli18qcjwrT7YU+JSVN3jXV33Bm3/vD7m313z38+KqZ2d0fHpO2ibAzEXd5oL1MAACAASURBVD//efxt6RVx7y1/3uLnDfeeJd4RHVftHrbAa4GXHuocL5D0L/oXes5z9S8WYKqTNn8BB978BYTJSpm/sDzNX2CemBx8f2SBN8/8Rf+if8F+ZwwK6V9oopie/gVDuV4ox/wF3qJyNSMwngXeE088cc9Go/GjiNivKIp3LFy48Kya4Zww27HAO2GOyoXmRKDdAu/MmTP37ezs3G+XXXb5wYbfonvAAQdsP3Xq1FdGxAcjojMi/qW/v/+yoT1OmzZtl5122umTZVm+ICI+tWbNmldvUO7dZ2Bg4NNFUTypKIp5y5cv/9RY30vF1gIvSBYOYCzwGsCA00lLeYEEEjWAAWGyUgYwLM8sAxgLMBZg4DGv5CZCgXdz5d0pj39CPPpVr4mps7rivr/9NX5x+jvi9uXL2sb08Oe/IPY7eUFMmjIlVv/ql9F/3DEPevfhz31+7PPyV8YOj3pURPHAuGPdXXfFHxd/Pn590UfH9J4l3raPrHYPWuC1wEsPdY4XSPoX/Qs957n6Fwsw1Umbv4ADb/4CwmSlzF9YnuYvME9MDr4/ssCbZ/6if9G/YL8zBoX0LzRRTE//gqFcL5Rj/gJvUbmaEdigwNv8RpK9Go3GUxctWrQ0xTZ7enrOjoi3RcStRVE8beHChdel+Bw1hydggXd4Rj4hgQcRaLfAO2vWrIOKovhGRGwfEd+OiF8XRbFrWZbPjIgDI+K+5i/DKVOmnLdhwbf5gd3d3Y9rNBpfGnzuJxHx9YiYGhHHRcRDIuKSNWvWnDJU7B1a5GjfS3HMFnhBqnAAY4HXAAacTlrKCySQqAEMCJOVMoBheWYZwFiAsQADj3kll3uBd1Pl3alds+NRx70oHvKkw6Jj8uRqH2v/csuICrydO+0cjz//I7HrwTOq9zdV4H3onKfGY97+zthu6tQYWL061vzm5rjn97+PnfbfP3bce58ottsuGmvXxu//89MPKPGO5j1LvCmmO39NC7wWeOkpzfECSf+if6HnPFf/YgGmOmnzF3DgzV9AmKyU+QvL0/wF5onJwfdHFnjzzF/0L/oX7HfGoJD+hSaK6elfMJTrhXLMX+AtKlczAhsUeN8VEaeXZfnDvr6+J9PbPPHEEx8/+O27O5dl+eq+vr4L6c9Qr30CFnjbZ+WTErifQLsF3kMPPXTvgYGBvrIsj9wEvua/+XpWf3//5RHR2BTewTLuhyPiaRv8/LaI+I/Jkyeff9VVV60h36OP2AIvSBQOYCzwGsCA00lLeYEEEjWAAWGyUgYwLM8sAxgLMBZg4DGv5HIu8G6qvHvwoo9H85t3i46OiLKMxr33RscOO4y4wLvPy14RfzevJzq2b/69yE0XePd85rNi/9e9MW7/8Y/iVx8+L+69pfmX09f/2fOoZ8Z+C14Xk3d/aNzzu9/Fz087NVat/On6n43yPUu8KSY8b00LvBZ46QnN8QJJ/6J/oec8V/9iAaY6afMXcODNX0CYrJT5C8vT/AXmicnB90cWePPMX/Qv+hfsd8agkP6FJorp6V8wlOuFcsxf4C0qVzMCGxV4D2v+3+9FUXy3s7Pz5RdeeOFvie329PTs0fzSyIh4blEU/7lw4cJ/J3TVGD0BC7yjZ+ebEmibwGGHHTblnnvu2SUi/j4ifrPDDjvc9sMf/nBVmwLFjBkzpk6aNGm/siz/tmbNmj+tXLlybRvvjva9NqTbe8QCb3uc2noKDmAs8BrAtDV3W+chL5BA7gYwIExWygCG5ZllAGMBxgIMPOaVXK4F3k2Vd5vr7fr8pbHTo/eLtbfeGr//3H/GQw79x9it+5ARFXh32m//mHbuB2PHR+0d6+6+KyZN2XWT38C72+zu2GHvfeJPX27+IyYP/nPgaafHXs95bgysWR03/sd745avX1Y9NNr3mu9a4k0x5flqWuC1wEtPZ44XSPoX/Qs957n6Fwsw1Umbv4ADb/4CwmSlzF9YnuYvME9MDr4/ssCbZ/6if9G/YL8zBoX0LzRRTE//gqFcL5Rj/gJvUbmaEdiwwFuW5WeLovhs87olIlaWZTm/r6/vf8ay5RNPPPGwRqOxMCIeFxE/aTQaz1u0aNGvxqLpu2MnYIF37AxVkIAENkPAAi84GnAAY4HXAAacTlrKCySQqAEMCJOVMoBheWYZwFiAsQADj3kll2OBd3Pl3eZ6H3PaO2P1L38Zf/ryf8XA6rvjCR+9eMQF3n9491mx5xFHxj1/+mPce8stMXXGzE0WeIfjve8JJ8U+L3159dhvP/WJuHnhRcO9Uv18uPcs8baFsRYPWeC1wEsPco4XSPoX/Qs957n6Fwsw1Umbv4ADb/4CwmSlzF9YnuYvME9MDr4/ssCbZ/6if9G/YL8zBoX0LzRRTE//gqFcL5Rj/gJvUbmaERgs8Fa76u3tPePEE0981MDAwGeKopgTEbeWZdnT19f3xdFse/78+S8viuKCiNg5Ir4XES/p7e39zWi0fIclYIGX5amaBCSwAQELvOA4wAGMBV4DGHA6aSkvkECiBjAgTFbKAIblmWUAYwHGAgw85pVcbgXeLZV3N7X/kRZ4H3H0sfHoV58cHZMnx+8++fHYdcbMqgC8+le/jP7jjhkR4v0WvC4e9cIXR+Peex7wDbzDibTzniXe4SjW4+cWeC3w0pOc4wWS/kX/Qs95jv6luSYLMNVJm7+AA2/+AsJkpcxfWJ7mLzBPTA6+P7LAm1/+on+5/z8t+hfsF0eE/gWEyUrpX1ieWfoXeIvKbQMETjnllN3WrFnz6bIsnz243f/u6Ojovfjii7/Wzvbnz5//pKIojoiI04fe7+zsfNlFF110Wzvv+0x6AhZ40zP2EySwzRKwwAsePRzAWOA1gAGnk5YygAGJGsCAMFkpAxiWZ5YBjAUYCzDwmFdyORV4R1reba5/JAXenfbbPw46533R/H9vX3Z1rHzzG2Pa+z8wqgJv5047x+PP/0jsevCMuPePf4yfvf2tsep/fzLsEY3kPUu8w+Kc8A9Y4LXASw+xBV6aKKRn/gKBbMnk5F+GVmWBtyJh/gJOu/kLCJOVMn9heZq/wDwxOdi/WODNK3/RvzzgPyn6F+wXhwVeECUtpX+BieaYv8BbVG4bIdDT07NdRJwfES+MiIcMbntFURQfWrdu3Q2dnZ13dnR0rFq7du2dH/vYx1bNnz//qIio/qsoigMGn/9DRPTddtttZy5evHhgG0E3IbZpgXdCHJOLlMDEJGCBFzw3OICxwGsAA04nLWUAAxL1AgmEyUoZwLA8vUCCeWJy+hcM5ZBQLgWYKw6ZObujjKXF+n9mqe0/IynwPu4D58XuT35K3PuXW+L/3nNW3PY/P7y/ADzSb+B99Emvjkf920uiY7vt4i/fuTx+/ra3tLXmkb5nibctrBP2IQu8Fnjp4c3xAsm/gORfQKLnvKmXi3/ZcG8WeCsa5i/gwJu/gDBZKfMXlqf5C8wTk4PzFwu8+hdsNnkh/QvIVP8CwmSl9C8szyz9C7xF5bYxAscff/zunZ2dr4iIF0fErDa3XxV3I2Jhb2/vH9t8x8fGkYAF3nGE7UdJYFsjYIEXPHE4gLHAawADTictZQADEjWAAWGyUgYwLM8sAxgLMBZg4DGv5HIqwIxmxtst8A4VZ5t7/v1/fjp+fdFHq/0PvT+SAu9+r3ltPPK4F0XH9tvHmt/+Nn5x+mltffvuKN67cuq9A886+Prr705x9mpufQIWeC3w0lNogZcmCumZv0AgWzI5+ZehVVngrUiYv4DTbv4CwmSlzF9YnuYvME9MDvYvFnjzyl/0Lw/4T4r+BfvF4TfwgihpKf0LTDTH/AXeonLbMIGenp5DI+K5RVHsVZblwyNirw3+a2VELI2IK9euXbv0E5/4xO3bMKrst26BN/sjcoESmLgELPCCZwcHMBZ4DWDA6aSlDGBAol4ggTBZKQMYlqcXSDBPTE7/gqEcEsqtADPSEm87Bd69nvu82H/B62LSLlPi1h98P376hlPu5ziSAu/2e+4Vj3nbabHbof8YRWdnrPntb+KmD7y/+ibfLf0Z5XvXTb134DDLu/jIZyVogdcCLz2QOV4gjfT3Os0kCz39C34MufmX5gYt8FbHbP4CTrv5CwiTlTJ/YXmav8A8MTnYv1jg9f4Im01eSP8CMtW/gDBZKf0LyzNL/wJvUTkJSKAGBCzw1uAQ3YIEciVggRc8GTiAscBrAANOJy1lAAMSNYABYbJSBjAszywDGAswfgMvPOaVXI4FmO91z/yfiHhiO/sdrsC70377x2PPPid2PuAxcfeN/xc/f/up0fy23aE/7RZ4H3r4nNjvta+LHffZJ6Is445rr4lffeT8Yb95d7TvRdHx7H+6uv+ydhj4zMQlYIHXAi89vRZ4aaKQnvkLBLIlk6N/scBbnY/5Czjt5i8gTFbK/IXlaf4C88TkYP9igTfP/EX/on/BfmcMCulfaKKYnv4FQ7leKMf8Bd6ichKQQA0IWOCtwSG6BQnkSsACL3gycABjgdcABpxOWsoLJJCoAQwIk5UygGF5ZhnAWOC1wAuPeSU30QswWyrwNsu7B5z69ph68Iy47/bb43ef+VSs/dtfH4DxEf9ydOx68Izq23R/c0lf9bO1t9wSty9fdv9ze7/kZbHPK46PSbvsEgOr744/feUr8csPnTvscYz2vUFhzL8Mu1Af2GoELPBa4KWHL8cLJP2L/oWe8zr4lxRMMtHE/Mv0ucc8vYi4PJN9bZVlmL9sFeztfKj5SzuURvCM/mUEsMbzUfj+yALvxM9fxnP8xvmz9C8gcP0LCJOV0r+wPLO8P4K3qJwEJFADAhZ4a3CIbkECuRKwwAueDBzAWOA1gAGnk5YygAGJGsCAMFkpAxiWZ5YBjAUYCzDwmFdydS7w7vnMZ8UBb35rdO6084jQ3b7s6vjJq0+s3tn3xFfF3v/2kujYfvtY89vfxq8+/KH425VLh9Ub7XsbCGP+ZdjF+sBWI2CB1wIvPXwWYGiikJ75CwSyJTPR/QsOJB9BzL9Y4I0wf8lnsDdaifkLfDT6FxgoJQf7Fwu8Ez9/oUYrQx39C3go+hcQJiulf2F5Znl/BG9ROQlIoAYELPDW4BDdggRyJWCBFzwZOICxwGsAA04nLWUAAxI1gAFhslIGMCzPLAMYC7wWeOExr+QmegFmS9/A+7Aj/jn2P+UN0bnTjptFV0zaLjomT45yYCAa995TPXdHf3/89A2nxEOedFgc+PZ3xuSHPSzuvvH/4udvPzVW/+qXwx7DaN/bSBjzL8Mu2Ae2GgELvBZ46eGzAEMThfTMXyCQLZmJ7l9wIPkIYv7FAq8F3nzG+kErMX+BD0f/AgOl5GD/YoF34ucv1GhlqKN/AQ/F+yMQJiulf2F5Znl/BG9ROQlIoAYELPDW4BDdggRyJWCBFzwZOICxwGsAA04nLWUAAxI1gAFhslIGMCzPLAMYC7wWeOExr+QmegFmSwXedngNvd8s5vYfd8wDXnnsme+JZgn4vttvi/875+z429Ir2pGM0b63kTjmX9patA9tFQIWeC3w0oNnAYYmCumZv0AgWzIT3b/gQPIRxPyLBV4LvPmM9YNWYv4CH47+BQZKycH+xQLvxM9fqNHKUEf/Ah6K90cgTFZK/8LyzPL+CN6ichKQQA0IWOCtwSG6BQnkSsACL3gycABjgdcABpxOWsoABiRqAAPCZKUMYFieWQYwFngt8MJjXslN9AJMygLvrM9+IXY+4IDqW3c3Lvdu6SxG+95Gmph/STE3ajIELPBa4GUmqaViAYYmCumZv0AgWzIT3b/gQPIRxPyLBV4LvPmM9YNWYv4CH47+BQZKycH+xQLvxM9fqNHKUEf/Ah6K90cgTFZK/8LyzPL+CN6ichKQQA0IWOCtwSG6BQnkSsACL3gycABjgdcABpxOWsoABiRqAAPCZKUMYFieWQYwFngt8MJjXslN9AJMqgLvlGmPi8ee877Y4RGPbAv7UMl3tO9t4kMw/9LWBnxoqxCwwGuBlx48CzA0UUjP/AUC2ZKZ6P4FB5KPIOZfLPBa4M1nrB+0EvMX+HD0LzBQSg72LxZ4J37+Qo1Whjr6F/BQvD8CYbJS+heWZ5b3R/AWlZOABGpAwAJvDQ7RLUggVwIWeMGTgQMYC7wGMOB00lIGMCBRAxgQJitlAMPyzDKAscBrgRce80puohdgUhV4d5vdHf/wrjNj8sP2bAv7UIF3tO9t4kMw/9LWBnxoqxCwwGuBlx48CzA0UUjP/AUC2ZKZ6P4FB5KPIOZfLPBa4M1nrB+0EvMX+HD0LzBQSg72LxZ4J37+Qo1Whjr6F/BQvD8CYbJS+heWZ5b3R/AWlZOABGpAwAJvDQ7RLUggVwIWeMGTgQMYC7wGMOB00lIGMCBRAxgQJitlAMPyzDKAscBrgRce80rOAkwKqogm5l+Q1SiShIAFXgu89GBZgKGJQnrmLxDIloz+BUdKCWL+xQKvBV5qKBPomL/AUPUvMFBKDvYvFnjNX6jRTKCjfwGhen8EwmSl9C8szyzvj+AtKicBCdSAgAXeGhyiW5BArgQs8IInAwcwFngNYMDppKUMYECiBjAgTFbKAIblmWUAY4HXAi885pWcBZgUVBFNzL8gq1EkCQELvBZ46cGyAEMThfTMXyCQLRn9C46UEsT8iwVeC7zUUCbQMX+BoepfYKCUHOxfLPCav1CjmUBH/wJC9f4IhMlK6V9YnlneH8FbVE4CEqgBAQu8NThEtyCBXAlY4AVPBg5gLPAawIDTSUsZwIBEDWBAmKyUAQzLM8sAxgKvBV54zCs5CzApqCKamH9BVqNIEgIWeC3w0oNlAYYmCumZv0AgWzL6FxwpJYj5Fwu8FnipoUygY/4CQ9W/wEApOdi/WOA1f6FGM4GO/gWE6v0RCJOV0r+wPLO8P4K3qJwEJFADAhZ4a3CIbkECuRKwwAueDBzAWOA1gAGnk5YygAGJGsCAMFkpAxiWZ5YBjAVeC7zwmFdyFmBSUEU0Mf+CrEaRJAQs8FrgpQfLAgxNFNIzf4FAtmT0LzhSShDzLxZ4LfBSQ5lAx/wFhqp/gYFScrB/scBr/kKNZgId/QsI1fsjECYrpX9heWZ5fwRvUTkJSKAGBCzw1uAQ3YIEciVggRc8GTiAscBrAANOJy1lAAMSNYABYbJSBjAszywDGAu8FnjhMa/kLMCkoIpoYv4FWY0iSQhY4LXASw+WBRiaKKRn/gKBbMnoX3CklCDmXyzwWuClhjKBjvkLDFX/AgOl5GD/YoHX/IUazQQ6+hcQqvdHIExWSv/C8szy/gjeonISkEANCFjgrcEhugUJ5ErAAi94MnAAY4HXAAacTlrKAAYkagADwmSlDGBYnlkGMBZ4LfDCY17JWYBJQRXRxPwLshpFkhCwwGuBlx4sCzA0UUjP/AUC2ZLRv+BIKUHMv1jgtcBLDWUCHfMXGKr+BQZKycH+xQKv+Qs1mgl09C8gVO+PQJislP6F5Znl/RG8ReUkIIEaELDAW4NDdAsSyJWABV7wZOAAxgKvAQw4nbSUAQxI1AAGhMlKGcCwPLMMYCzwWuCFx7ySswCTgiqiifkXZDWKJCFggdcCLz1YFmBoopCe+QsEsiWjf8GRUoKYf7HAa4GXGsoEOuYvMFT9CwyUkoP9iwVe8xdqNBPo6F9AqN4fgTBZKf0LyzPL+yN4i8pJQAI1IGCBtwaH6BYkkCsBC7zgycABjAVeAxhwOmkpAxiQqAEMCJOVMoBheWYZwFjgtcALj3klZwEmBVVEE/MvyGoUSULAAq8FXnqwLMDQRCE98xcIZEtG/4IjpQQx/2KB1wIvNZQJdMxfYKj6FxgoJQf7Fwu85i/UaCbQ0b+AUL0/AmGyUvoXlmeW90fwFpWTgARqQMACbw0O0S1IIFcCFnjBk4EDGAu8BjDgdNJSBjAgUQMYECYrZQDD8swygLHAa4EXHvNKzgJMCqqIJuZfkNUokoSABV4LvPRgWYChiUJ65i8QyJaM/gVHSgli/sUCrwVeaigT6Ji/wFD1LzBQSg72LxZ4zV+o0Uygo38BoXp/BMJkpfQvLM8s74/gLSonAQnUgIAF3hocoluQQK4ELPCCJwMHMBZ4DWDA6aSlDGBAogYwIExWygCG5ZllAGOB1wIvPOaVnAWYFFQRTcy/IKtRJAkBC7wWeOnBsgBDE4X0zF8gkC0Z/QuOlBLE/IsFXgu81FAm0DF/gaHqX2CglBzsXyzwmr9Qo5lAR/8CQvX+CITJSulfWJ5Z3h/BW1ROAhKoAQELvDU4RLcggVwJWOAFTwYOYCzwGsCA00lLGcCARA1gQJislAEMyzPLAMYCrwVeeMwrOQswKagimph/QVajSBICFngt8NKDZQGGJgrpmb9AIFsy+hccKSWI+RcLvBZ4qaFMoGP+AkPVv8BAKTnYv1jgNX+hRjOBjv4FhOr9EQiTldK/sDyzvD+Ct6icBCRQAwIWeGtwiG5BArkSsMALngwcwFjgNYABp5OWMoABiRrAgDBZKQMYlmeWAYwFXgu88JhXchZgUlBFNDH/gqxGkSQELPBa4KUHywIMTRTSM3+BQLZk9C84UkoQ8y8WeC3wUkOZQMf8BYaqf4GBUnKwf7HAa/5CjWYCHf0LCNX7IxAmK6V/YXlmeX8Eb1E5CUigBgQs8NbgEN2CBHIlYIEXPBk4gLHAawADTictZQADEjWAAWGyUgYwLM8sAxgLvBZ44TGv5CzApKCKaGL+BVmNIkkIWOC1wEsPlgUYmiikZ/4CgWzJ6F9wpJQg5l8s8FrgpYYygY75CwxV/wIDpeRg/2KB1/yFGs0EOvoXEKr3RyBMVkr/wvLM8v4I3qJyEpBADQhY4K3BIboFCeRKwAIveDJwAGOB1wAGnE5aygAGJGoAA8JkpQxgWJ5ZBjAWeC3wwmNeyVmASUEV0cT8C7IaRZIQsMBrgZceLAswNFFIz/wFAtmS0b/gSClBzL9Y4LXASw1lAh3zFxiq/gUGSsnB/sUCr/kLNZoJdPQvIFTvj0CYrJT+heWZ5f0RvEXlJCCBGhCwwFuDQ3QLEsiVgAVe8GTgAMYCrwEMOJ20lAEMSNQABoTJShnAsDyzDGAs8Frghce8krMAk4Iqoon5F2Q1iiQhYIHXAi89WBZgaKKQnvkLBLIlo3/BkVKCmH+xwGuBlxrKBDrmLzBU/QsMlJKD/YsFXvMXajQT6OhfQKjeH4EwWSn9C8szy/sjeIvKSUACNSBggbcGh+gWJJArAQu84MnAAYwFXgMYcDppKQMYkKgBDAiTlTKAYXlmGcBY4LXAC495JWcBJgVVRBPzL8hqFElCwAKvBV56sCzA0EQhPfMXCGRLRv+CI6UEMf9igdcCLzWUCXTMX2Co+hcYKCUH+xcLvOYv1Ggm0NG/gFC9PwJhslL6F5ZnlvdH8BaVqzmB+fPnX1EUxZwxbPPzvb29LxzD+746DgQs8I4DZD9CAtsqAQu84MnDAYwFXgMYcDppKQMYkKgBDAiTlTKAYXlmGcBY4LXAC495JWcBJgVVRBPzL8hqFElCwAKvBV56sCzA0EQhPfMXCGRLRv+CI6UEMf9igdcCLzWUCXTMX2Co+hcYKCUH+xcLvOYv1Ggm0NG/gFC9PwJhslL6F5ZnlvdH8BaVqzkBoMDbJPTp3t7el9Yc1YTengXeCX18Ll4CeROwwAueDxzAWOA1gAGnk5YygAGJGsCAMFkpAxiWZ5YBjAVeC7zwmFdyFmBSUEU0Mf+CrEaRJAQs8FrgpQfLAgxNFNIzf4FAtmT0LzhSShDzLxZ4LfBSQ5lAx/wFhqp/gYFScrB/scBr/kKNZgId/QsI1fsjECYrpX9heWZ5fwRvUbmaExgq8DYajacuWrRoabvbnTdv3pyOjo4rhp4vy/KSvr6+ee2+73PjS8AC7/jy9tMksE0RsMALHjccwFjgNYABp5OWMoABiRrAgDBZKQMYlmeWAYwFXgu88JhXchZgUlBFNDH/gqxGkSQELPBa4KUHywIMTRTSM3+BQLZk9C84UkoQ8y8WeC3wUkOZQMf8BYaqf4GBUnKwf7HAa/5CjWYCHf0LCNX7IxAmK6V/YXlmeX8Eb1G5mhMYa4G3LMulRVHMGcR0UW9v76tqjmxCbs8C74Q8NhctgYlBwAIveE5wAGOB1wAGnE5aygAGJGoAA8JkpQxgWJ5ZBjAWeC3wwmNeyVmASUEV0cT8C7IaRZIQsMBrgZceLAswNFFIz/wFAtmS0b/gSClBzL9Y4LXASw1lAh3zFxiq/gUGSsnB/sUCr/kLNZoJdPQvIFTvj0CYrJT+heWZ5f0RvEXlak4AKvBeGBFfaKIqiuL8hQsXnlJzbBNuexZ4J9yRuWAJTBwCFnjBs4IDGAu8BjDgdNJSBjAgUQMYECYrZQDD8swygLHAa4EXHvNKzgJMCqqIJuZfkNUokoSABV4LvPRgWYChiUJ65i8QyJaM/gVHSgli/sUCrwVeaigT6Ji/wFD1LzBQSg72LxZ4zV+o0Uygo38BoXp/BMJkpfQvLM8s74/gLSpXcwJEgbevr++pPT09xw6VeMuyPLevr+9NNUc3obZngXdCHZeLlcDEImCBFzwvOICxwGsAA04nLWUAAxI1gAFhslIGMCzPLAMYC7wWeOExr+QswKSgimhi/gVZjSJJCFjgtcBLD5YFGJoopGf+AoFsyehfcKSUIOZfLPBa4KWGMoGO+QsMVf8CA6XkYP9igdf8hRrNBDr6FxCq90cgTFZK/8LyzPL+CN6icjUnQBV4m5g2LPFGxHt6e3vfXnN8E2Z7FngnzFG5UAlMPAIWeMEzgwMYC7wGMOB00lIGMCBRAxgQJitlAMPyzDKAscBrgRce80rOAkwKqogm5l+Q1SiShIAFXgu89GBZgKGJQnrmLxDIloz+BUdKCWL+xQKvBV5qKBPomL/AUPUvMFBKDvYvFnjN8s/cHgAAIABJREFUX6jRTKCjfwGhen8EwmSl9C8szyzvj+AtKldzAmMt8A6D5129vb1n1BzhhNieBd4JcUwuUgITk4AFXvDc4ADGAq8BDDidtJQBDEjUAAaEyUoZwLA8swxgLPBa4IXHvJKzAJOCKqKJ+RdkNYokIWCB1wIvPVgWYGiikJ75CwSyJaN/wZFSgph/scBrgZcaygQ65i8wVP0LDJSSg/2LBV7zF2o0E+joX0Co3h+BMFkp/QvLM8v7I3iLytWcwMYF3p6enjPKsjx8S9vu6+t76rx58+Z0dHRcMQweC7yZzI8F3kwOwmVIoI4ELPCCpwoHMBZ4DWDA6aSlDGBAogYwIExWygCG5ZllAGOB1wIvPOaVnAWYFFQRTcy/IKtRJAkBC7wWeOnBsgBDE4X0zF8gkC0Z/QuOlBLE/IsFXgu81FAm0DF/gaHqX2CglBzsXyzwmr9Qo5lAR/8CQvX+CITJSulfWJ5Z3h/BW1Su5gQ2VeCNiNM3t+2yLJc2C7xbwtIsAQ9qWODNZH4s8GZyEC5DAnUkYIEXPFU4gLHAawADTictZQADEjWAAWGyUgYwLM8sAxgLvBZ44TGv5CzApKCKaGL+BVmNIkkIWOC1wEsPlgUYmiikZ/4CgWzJ6F9wpJQg5l8s8FrgpYYygY75CwxV/wIDpeRg/2KB1/yFGs0EOvoXEKr3RyBMVkr/wvLM8v4I3qJyNSewcYG3+c26w2150aJFS7f0jAXe4QiO/88t8I4/cz9RAtsMAQu84FHDAYwFXgMYcDppKQMYkKgBDAiTlTKAYXlmGcBY4LXAC495JWcBJgVVRBPzL8hqFElCwAKvBV56sCzA0EQhPfMXCGRLRv+CI6UEMf9igdcCLzWUCXTMX2Co+hcYKCUH+xcLvOYv1Ggm0NG/gFC9PwJhslL6F5ZnlvdH8BaVqzmBjQu8xHYt8BIUWQ0LvCxP1SQggQ0IWOAFxwEOYCzwGsCA00lLGcCARA1gQJislAEMyzPLAMYCrwVeeMwrOQswKagimph/QVajSBICFngt8NKDZQGGJgrpmb9AIFsy+hccKSWI+RcLvBZ4qaFMoGP+AkPVv8BAKTnYv1jgNX+hRjOBjv4FhOr9EQiTldK/sDyzvD+Ct6hczQlY4K35AQ9uzwLvtnHO7lICW4WABV4QOxzAWOA1gAGnk5YygAGJGsCAMFkpAxiWZ5YBjAVeC7zwmFdyFmBSUEU0Mf+CrEaRJAQs8FrgpQfLAgxNFNIzf4FAtmT0LzhSShDzLxZ4LfBSQ5lAx/wFhqp/gYFScrB/scBr/kKNZgId/QsI1fsjECYrpX9heWZ5fwRvUbmaE7DAW/MDHtyeBd5t45zdpQS2CgELvCB2OICxwGsAA04nLWUAAxI1gAFhslIGMCzPLAMYC7wWeOExr+QswKSgimhi/gVZjSJJCFjgtcBLD5YFGJoopGf+AoFsyehfcKSUIOZfLPBa4KWGMoGO+QsMVf8CA6XkYP9igdf8hRrNBDr6FxCq90cgTFZK/8LyzPL+CN6icjUnsHGBd968eXPGsuVFixYt7enpOSMiTo+Id/X29jb/e/9sZQIWeLfyAfjxEqgzAQu84OnCAYwFXgMYcDppKQMYkKgBDAiTlTKAYXlmGcBY4LXAC495JWcBJgVVRBPzL8hqFElCwAKvBV56sCzA0EQhPfMXCGRLRv+CI6UEMf9igdcCLzWUCXTMX2Co+hcYKCUH+xcLvOYv1Ggm0NG/gFC9PwJhslL6F5ZnlvdH8BaVqzmBjQu8G5RvR7PzqrBrgXc06NK+Y4E3LV/VJbBNE7DACx4/HMBY4DWAAaeTljKAAYkawIAwWSkDGJZnlgGMBV4LvPCYV3IWYFJQRTQx/4KsRpEkBCzwWuClB8sCDE0U0jN/gUC2ZPQvOFJKEPMvFngt8FJDmUDH/AWGqn+BgVJysH+xwGv+Qo1mAh39CwjV+yMQJiulf2F5Znl/BG9RuZoT2FSBtyzLw0ez7aIorrTAOxpy6d+xwJuesZ8ggW2WgAVe8OjhAMYCrwEMOJ20lAEMSNQABoTJShnAsDyzDGAs8Frghce8krMAk4Iqoon5F2Q1iiQhYIHXAi89WBZgaKKQnvkLBLIlo3/BkVKCmH+xwGuBlxrKBDrmLzBU/QsMlJKD/YsFXvMXajQT6OhfQKjeH4EwWSn9C8szy/sjeIvK1ZzAxgVeYrt+Ay9BkdWwwMvyVE0CEtiAgAVecBzgAMYCrwEMOJ20lAEMSNQABoTJShnAsDyzDGAs8Frghce8krMAk4Iqoon5F2Q1iiQhYIHXAi89WBZgaKKQnvkLBLIlo3/BkVKCmH+xwGuBlxrKBDrmLzBU/QsMlJKD/YsFXvMXajQT6OhfQKjeH4EwWSn9C8szy/sjeIvK1ZyABd6aH/Dg9izwbhvn7C4lsFUIWOAFscMBjAVeAxhwOmkpAxiQqAEMCJOVMoBheWYZwFjgtcALj3klZwEmBVVEE/MvyGoUSULAAq8FXnqwLMDQRCE98xcIZEtG/4IjpQQx/2KB1wIvNZQJdMxfYKj6FxgoJQf7Fwu85i/UaCbQ0b+AUL0/AmGyUvoXlmeW90fwFpWrOQELvDU/4MHtWeDdNs7ZXUpgqxCwwAtihwMYC7wGMOB00lIGMCBRAxgQJitlAMPyzDKAscBrgRce80rOAkwKqogm5l+Q1SiShIAFXgu89GBZgKGJQnrmLxDIloz+BUdKCWL+xQKvBV5qKBPomL/AUPUvMFBKDvYvFnjNX6jRTKCjfwGhen8EwmSl9C8szyzvj+AtKldzAhZ4a37Ag9uzwLttnLO7lMBWIWCBF8QOBzAWeA1gwOmkpQxgQKIGMCBMVsoAhuWZZQBjgdcCLzzmlZwFmBRUEU3MvyCrUSQJAQu8FnjpwbIAQxOF9MxfIJAtGf0LjpQSxPyLBV4LvNRQJtAxf4Gh6l9goJQc7F8s8Jq/UKOZQEf/AkL1/giEyUrpX1ieWd4fwVtUruYENi7w9vT0nFGW5eGj2XZRFFf29vae0dSIiNMj4l3N/3k0Wr7DErDAy/JUTQIS2ICABV5wHOAAxgKvAQw4nbSUAQxI1AAGhMlKGcCwPLMMYCzwWuCFx7ySswCTgiqiifkXZDWKJCFggdcCLz1YFmBoopCe+QsEsiWjf8GRUoKYf7HAa4GXGsoEOuYvMFT9CwyUkoP9iwVe8xdqNBPo6F9AqN4fgTBZKf0LyzPL+yN4i8rVnMCmCryD5dvR7Lwq7FrgHQ26tO9Y4E3LV3UJbNMELPCCxw8HMBZ4DWDA6aSlDGBAogYwIExWygCG5ZllAGOB1wIvPOaVnAWYFFQRTcy/IKtRJAkBC7wWeOnBsgBDE4X0zF8gkC0Z/QuOlBLE/IsFXgu81FAm0DF/gaHqX2CglBzsXyzwmr9Qo5lAR/8CQvX+CITJSulfWJ5Z3h/BW1Su5gQ2LvDOmzdvzli2vGjRoqUWeMdCMM27FnjTcFVVAhKICAu84BjAAYwFXgMYcDppKQMYkKgBDAiTlTKAYXlmGcBY4LXAC495JWcBJgVVRBPzL8hqFElCwAKvBV56sCzA0EQhPfMXCGRLRv+CI6UEMf9igdcCLzWUCXTMX2Co+hcYKCUH+xcLvOYv1Ggm0NG/gFC9PwJhslL6F5ZnlvdH8BaVqzmBjQu8xHYt8BIUWQ0LvCxP1SQggQ0IWOAFxwEOYCzwGsCA00lLGcCARA1gQJislAEMyzPLAMYCrwVeeMwrOQswKagimph/QVajSBICFngt8NKDZQGGJgrpmb9AIFsy+hccKSWI+RcLvBZ4qaFMoGP+AkPVv8BAKTnYv1jgNX+hRjOBjv4FhOr9EQiTldK/sDyzvD+Ct6hczQlY4K35AQ9uzwLvtnHO7lICW4WABV4QOxzAWOA1gAGnk5YygAGJGsCAMFkpAxiWZ5YBjAVeC7zwmFdyFmBSUEU0Mf+CrEaRJAQs8FrgpQfLAgxNFNIzf4FAtmT0LzhSShDzLxZ4LfBSQ5lAx/wFhqp/gYFScrB/scBr/kKNZgId/QsI1fsjECYrpX9heWZ5fwRvUbmaE7DAW/MDHtyeBd5t45zdpQS2CgELvCB2OICxwGsAA04nLWUAAxI1gAFhslIGMCzPLAMYC7wWeOExr+QswKSgimhi/gVZjSJJCFjgtcBLD5YFGJoopGf+AoFsyehfcKSUIOZfLPBa4KWGMoGO+QsMVf8CA6XkYP9igdf8hRrNBDr6FxCq90cgTFZK/8LyzPL+CN6icjUnYIG35gc8uD0LvNvGObtLCWwVAhZ4QexwAGOB1wAGnE5aygAGJGoAA8JkpQxgWJ5ZBjAWeC3wwmNeyVmASUEV0cT8C7IaRZIQsMBrgZceLAswNFFIz/wFAtmS0b/gSClBzL9Y4LXASw1lAh3zFxiq/gUGSsnB/sUCr/kLNZoJdPQvIFTvj0CYrJT+heWZ5f0RvEXlak7AAm/ND3hwexZ4t41zdpcS2CoELPCC2OEAxgKvAQw4nbSUAQxI1AAGhMlKGcCwPLMMYCzwWuCFx7ySswCTgiqiifkXZDWKJCFggdcCLz1YFmBoopCe+QsEsiWjf8GRUoKYf7HAa4GXGsoEOuYvMFT9CwyUkoP9iwVe8xdqNBPo6F9AqN4fgTBZKf0LyzPL+yN4i8rVnIAF3pof8OD2LPBuG+fsLiWwVQhY4AWxwwGMBV4DGHA6aSkDGJCoAQwIk5UygGF5ZhnAWOC1wAuPeSVnASYFVUQT8y/IahRJQsACrwVeerAswNBEIT3zFwhkS0b/giOlBDH/YoHXAi81lAl0zF9gqPoXGCglB/sXC7zmL9RoJtDRv4BQvT8CYbJS+heWZ5b3R/AWlas5gaECb6Jtvqu3t/eMRNrKjoCABd4RwPJRCUhgZAQs8I6M1xafhgMYC7wGMOB00lIGMCBRAxgQJitlAMPyzDKAscBrgRce80rOAkwKqogm5l+Q1SiShIAFXgu89GBZgKGJQnrmLxDIloz+BUdKCWL+xQKvBV5qKBPomL/AUPUvMFBKDvYvFnjNX6jRTKCjfwGhen8EwmSl9C8szyzvj+AtKldzAhZ4a37Ag9uzwLttnLO7lMBWIWCBF8QOBzAWeA1gwOmkpQxgQKIGMCBMVsoAhuWZZQBjgdcCLzzmlZwFmBRUEU3MvyCrUSQJAQu8FnjpwbIAQxOF9MxfIJAtGf0LjpQSxPyLBV4LvNRQJtAxf4Gh6l9goJQc7F8s8Jq/UKOZQEf/AkL1/giEyUrpX1ieWd4fwVtUTgISqAEBC7w1OES3IIFcCVjgBU8GDmAs8BrAgNNJSxnAgEQNYECYrJQBDMszywDGAq8FXnjMKzkLMCmoIpqYf0FWo0gSAhZ4LfDSg2UBhiYK6Zm/QCBbMvoXHCkliPkXC7wWeKmhTKBj/gJD1b/AQCk52L9Y4DV/oUYzgY7+BYTq/REIk5XSv7A8s7w/greonAQkUAMCFnhrcIhuQQK5ErDAC54MHMBY4DWAAaeTljKAAYkawIAwWSkDGJZnlgGMBV4LvPCYV3IWYFJQRTQx/4KsRpEkBCzwWuClB8sCDE0U0jN/gUC2ZPQvOFJKEPMvFngt8FJDmUDH/AWGqn+BgVJysH+xwGv+Qo1mAh39CwjV+yMQJiulf2F5Znl/BG9ROQlIoAYELPDW4BDdggRyJWCBFzwZOICxwGsAA04nLWUAAxI1gAFhslIGMCzPLAMYC7wWeOExr+QswKSgimhi/gVZjSJJCFjgtcBLD5YFGJoopGf+AoFsyehfcKSUIOZfLPBa4KWGMoGO+QsMVf8CA6XkYP9igdf8hRrNBDr6FxCq90cgTFZK/8LyzPL+CN6ichKQQA0IWOCtwSG6BQnkSsACL3gycABjgdcABpxOWsoABiRqAAPCZKUMYFieWQYwFngt8MJjXslZgElBFdHE/AuyGkWSELDAa4GXHiwLMDRRSM/8BQLZktG/4EgpQcy/WOC1wEsNZQId8xcYqv4FBkrJwf7FAq/5CzWaCXT0LyBU749AmKyU/oXlmeX9EbxF5SQggRoQsMBbg0N0CxLIlYAFXvBk4ADGAq8BDDidtJQBDEjUAAaEyUoZwLA8swxgLPBa4IXHvJKzAJOCKqKJ+RdkNYokIWCB1wIvPVgWYGiikJ75CwSyJaN/wZFSgph/scBrgZcaygQ65i8wVP0LDJSSg/2LBV7zF2o0E+joX0Co3h+BMFkp/QvLM8v7I3iLyklAAjUgYIG3BofoFiSQKwELvODJwAGMBV4DGHA6aSkDGJCoAQwIk5UygGF5ZhnAWOC1wAuPeSVnASYFVUQT8y/IahRJQsACrwVeerAswNBEIT3zFwhkS0b/giOlBDH/YoHXAi81lAl0zF9gqPoXGCglB/sXC7zmL9RoJtDRv4BQvT8CYbJS+heWZ5b3R/AWlZOABGpAwAJvDQ7RLUggVwIWeMGTgQMYC7wGMOB00lIGMCBRAxgQJitlAMPyzDKAscBrgRce80rOAkwKqogm5l+Q1SiShIAFXgu89GBZgKGJQnrmLxDIloz+BUdKCWL+xQKvBV5qKBPomL/AUPUvMFBKDvYvFnjNX6jRTKCjfwGhen8EwmSl9C8szyzvj+AtKicBCdSAgAXeGhyiW5BArgQs8IInAwcwFngNYMDppKUMYECiBjAgTFbKAIblmWUAY4HXAi885pWcBZgUVBFNzL8gq1EkCQELvBZ46cGyAEMThfTMXyCQLRn9C46UEsT8iwVeC7zUUCbQMX+BoepfYKCUHOxfLPCav1CjmUBH/wJC9f4IhMlK6V9YnlneH8FbVE4CEqgBAQu8NThEtyCBXAlY4AVPBg5gLPAawIDTSUsZwIBEDWBAmKyUAQzLM8sAxgKvBV54zCs5CzApqCKamH9BVqNIEgIWeC3w0oNlAYYmCumZv0AgWzL6FxwpJYj5Fwu8FnipoUygY/4CQ9W/wEApOdi/WOA1f6FGM4GO/gWE6v0RCJOV0r+wPLO8P4K3qJwEJFADAhZ4a3CIbkECuRKwwAueDBzAWOA1gAGnk5YygAGJGsCAMFkpAxiWZ5YBjAVeC7zwmFdyFmBSUEU0Mf+CrEaRJAQs8FrgpQfLAgxNFNIzf4FAtmT0LzhSShDzLxZ4LfBSQ5lAx/wFhqp/gYFScrB/scBr/kKNZgId/QsI1fsjECYrpX9heWZ5fwRvUTkJSKAGBCzw1uAQ3YIEciVggRc8GTiAscBrAANOJy1lAAMSNYABYbJSBjAszywDGAu8FnjhMa/kLMCkoIpoYv4FWY0iSQhY4LXASw+WBRiaKKRn/gKBbMnoX3CklCDmXyzwWuClhjKBjvkLDFX/AgOl5GD/YoHX/IUazQQ6+hcQqvdHIExWSv/C8szy/gjeonISkEANCFjgrcEhuoWtRqBj1qxZzyqK4rb+/v4ftLGKjkMOOWTfRqPx981nBwYG/jB16tQbli5dum6Yd8f7vTa20t4jFnjb49TWU3AAY4HXAKatuds6DxnAgNwNYECYrJQBDMszywDGAq8FXnjMKzkLMCmoIpqYf0FWo0gSAhZ4LfDSg2UBhiYK6Zm/QCBbMvoXHCkliPkXC7wWeKmhTKBj/gJD1b/AQCk52L9Y4DV/oUYzgY7+BYTq/REIk5XSv7A8s7w/greonAQkUAMCFnhrcIhuYfwJHHrooXutW7fujIg4sSiK45cvX/6xLa2iu7v7cY1G46KIeMpGz32/LMvXrVixon9T74/3ezRJC7wgUTiAscBrAANOJy1lAAMSNYABYbJSBjAszywDGAu8FnjhMa/kLMCkoIpoYv4FWY0iSQhY4LXASw+WBRiaKKRn/gKBbMnoX3CklCDmXyzwWuClhjKBjvkLDFX/AgOl5GD/YoHX/IUazQQ6+hcQqvdHIExWSv/C8szy/gjeonISkEANCFjgrcEhuoXxI9Dd3f3wRqPRExGnRsQOzU8ersA7WML9UkQcGBHfj4iLI2KniJgXEYdGxA0dHR0vWLZs2U833Ml4v5eCogVekCocwFjgNYABp5OWMoABiRrAgDBZKQMYlmeWAYwFXgu88JhXchZgUlBFNDH/gqxGkSQELPBa4KUHywIMTRTSM3+BQLZk9C84UkoQ8y8WeC3wUkOZQMf8BYaqf4GBUnKwf7HAa/5CjWYCHf0LCNX7IxAmK6V/YXlmeX8Eb1E5CUigBgQs8NbgEN1CegJdXV1Ty7K8uCiKoyNiu4j4fUSsi4h9t1TgPeCAA7bfddddzy+K4oSIeO8dd9xxxo033nhvc8XTpk3bZYcddugriuKFZVkuvPPOOxcM/Wy830tF0AIvSBYOYCzwGsCA00lLGcCARA1gQJislAEMyzPLAMYCrwVeeMwrOQswKagimph/QVajSBICFngt8NKDZQGGJgrpmb9AIFsy+hccKSWI+RcLvBZ4qaFMoGP+AkPVv8BAKTnYv1jgNX+hRjOBjv4FhOr9EQiTldK/sDyzvD+Ct6icBCRQAwIWeGtwiG4hPYGurq49IuJrzW/RLcvy3LIs+zo6Os6LiBdvqcA7e/bsmWVZfjMibo+IZ/b399+04Wq7u7uf1Gg0mj+/tSzLo1asWPGz5s/H+71UBC3wgmThAMYCrwEMOJ20lAEMSNQABoTJShnAsDyzDGAs8Frghce8krMAk4Iqoon5F2Q1iiQhYIHXAi89WBZgaKKQnvkLBLIlo3/BkVKCmH+xwGuBlxrKBDrmLzBU/QsMlJKD/YsFXvMXajQT6OhfQKjeH4EwWSn9C8szy/sjeIvKSUACNSBggbcGh+gW0hM47LDDpqxevfqQjo6O5f39/Xd0dXXtFBF9wxV4u7q6FkREs+jbt2bNmtesXLly7YarnTFjxm6dnZ1fiIi5RVEcu3z58kubPx/v91IRtMALkoUDGAu8BjDgdNJSBjAgUQMYECYrZQDD8swygLHAa4EXHvNKzgJMCqqIJuZfkNUokoSABV4LvPRgWYChiUJ65i8QyJaM/gVHSgli/sUCrwVeaigT6Ji/wFD1LzBQSg72LxZ4zV+o0Uygo38BoXp/BMJkpfQvLM8s74/gLSonAQnUgIAF3hocolsYfwLtFHjnzJmzw6pVqxZGxEvLsuxZsWJFs/D7gD9z5syZtGrVqg9GxMkRcVZ/f/87xvu9lPQs8IJ04QDGAq8BDDidtJQBDEjUAAaEyUoZwLA8swxgLPBa4IXHvJKzAJOCKqKJ+RdkNSMQecKzXvyQSesG/q7RGNiriJjaKGPHjo6yiEbHfY2OxqrOgY6/dhTx+/7LF/9mBLK1fNQCrwVeerAtwNBEIT3zFwhkS0b/giOlBDH/YoHXAi81lAl0zF9gqPoXGCglB/sXC7zmL9RoJtDRv4BQvT8CYbJS+heWZ5b3R/AWlZOABGpAwAJvDQ7RLYw/gXYKvE984hN3X7t27Vcj4rBGo/GMa6655jubWumsWbPeVhTF2UPf0jt16tRdxvO9jb8VmKRpgRekCQcwFngNYMDppKUMYECiBjAgTFbKAIblmWUAY4HXAi885pWcBZgUVBFNzL8gq9mMyAFHHbX9lIGdn1aW8eQyojsipkfEXm1+5r1RFj8tinJFWZRXNQbKpT/5zpd+2ea7tXjMAq8FXnqQLcDQRCE98xcIZEtG/4IjpQQx/2KB1wIvNZQJdMxfYKj6FxgoJQf7Fwu85i/UaCbQ0b+AUL0/AmGyUvoXlmeW90fwFpWTgARqQMACbw0O0S2MP4F2CrxdXV17RMTXIuLQjo6OOcuWLbtyUyudPXv2K8uyvCQiPhsR8yNip/F8r7+/f/VICQ4Vc9t9b+HC5hcRj/7PwIr+uLfv4tEL1ODNSU85PCa/+N+xnSw48/y4a/UaTG8iCl1yzluzW3Zzzpvzvi3/2X7B66PzsQchCH52081x7qLPIVoTVWT2Ex4bJ734+dktf/VJzf91t+3+KXbeJXY890MYgE9/+Vux9MfXYHoTUag55815z+mP/iVC/8JPpP6FZ0ookv6FWM+GGusGBuLq634W/T/9RVz/85ui0WhgH7HPI/aMmdMOjO4nPDYeuVfz//yt9x/9i/6FnnD9C02U0dO/MBw3VNG/8EwJRdK/mL9E9X+Pmr8Qk8lqmL+wPJtq+heeKaFI+5fXvvu8uHvNPcTSJqyG/iXPo9O/sOeif2F5Umr6F4pkS4f0L7Nnz7Zjxx+RihKQQETzLxv4RwISGCmBdgq8hxxyyIEDAwNfj4gpRVEcuXz58k02azYu8HZ2du49nu9Z4B3p6W+d5+kAxgJvhAHM1pnl4T7VAGY4QiP7uQHMyHiN19MGMDxpMoChVmeB1wIvNUsb6uhfUlAduybpX8a+mvUKv//zX6u/3PGD5dfH2vvuo2Q3qzPtgEfHP3UfHN3Tmb+IlXzBo/gAC7wWeEcxNlt8Rf9CE2X0zF8YjvoXniOtSPoXC7wWeOn5pPTMXyiSLR39C8+UUKT9iwVe74+IuUyhoX9hqXp/xPKk1PQvFMk0/sUCL38+KkpAAusJWOB1EiQwCgLtFHhnzZp1UFEU32jKl2V51IoVK362qY/auMBbluW+4/neaAq87SIb+qbe/v7+Mf2u8Z+g9p+gbnfmRvKc/4TjSGiN67P+E0ggbv8JJBAmK+U/gcTyzPKfQNK/6F/gMa/k9C8pqCKamH8Z62oe//Sjp3d2FG+KCO6f7xjBoooirm804gPXX37pp0bw2oR49HvdM8sJsdB0i9S/wGz9J6hhoJQc/E9Qz5h7zF/LiIdSy5uIOvqXbE8N8y/T5x7z9CLi8mx3Og4LM38ZB8ij+wj9y+i4bfYt/QsMlJKD/cvBc4/5W0TsTi1vIuroX7I9Nf0LeDT6FxAmK6V/YXlmeX8Eb1E5CUigBgTGVKqrwf7dggRGRaCdAu/06dP3nDx58mVlWc7u6OiYs2zZsis39WEbF3jvu+9b6PUmAAAgAElEQVS+XcbzPQu8oxqB8X8JDmC8QLIAM/5D3PYnGsC0jWr4Bw1ghme0lZ4wgIHBe4EEA6Xk9C8Uyft1vEDCkVKCmH8Z7YKmzTl2l0mTyzOLMk4ZrQb7XvnDsuh45/XfXvxdVnfrqVngDf0LPH76FxgoJad/oUjqX3CSuCDmXyzwRpi/4PNJCepfKJKDOvoXGCglB/sXC7zeH1GjmUBH/wJC1b+AMFkp/QvL0wIvzFM5CUggDQELvGm4qlpzAu0UeLu6uvaIiK9FxKFbKvDOmjXrbUVRnB0RH5kyZcrrV61atdt4vrd06dJ1qY7Lb+AFycIBjAVeAxhwOmkpAxiQqAEMCJOVMoBheWYZwPgNvH4DLzzmlZwF3hRUEU3Mv4xmNQcfcexxEeW5Ucbeo3k/8Tsfvm7Jpc1S8YT/9loLvBZ46f+sWIChiUJ65i8QyJaM/gVHSgli/sUCrwVeaigT6Ji/wFD1LzBQSg72LxZ4zV+o0Uygo38BoXp/BMJkpfQvLM8s74/gLSonAQnUgIAF3hocolsYfwLtFHinT5++8+TJky8py/K4oiiOX758+cc2XumcOXMmrVq16oMRcXJEnNLf33/+eL+Xkp4FXpAuHMBY4DWAAaeTljKAAYkawIAwWSkDGJZnlgGMBV4LvPCYV3IWYFJQRTQx/zLS1Rw895gLIuLVI31vPJ8virg+Ik669tuX/s94fi79WRZ4LfDSM2UBhiYK6Zm/QCBbMvoXHCkliPkXC7wWeKmhTKBj/gJD1b/AQCk52L9Y4DV/oUYzgY7+BYTq/REIk5XSv7A8s7w/greonAQkUAMCFnhrcIhuYfwJtFPgba6qq6vrzIg4bejbdTf+ttuZM2c+rLOz8ytlWc7u6OiYu2zZsiu3xnupCFrgBcnCAYwFXgMYcDppKQMYkKgBDAiTlTKAYXlmGcBY4LXAC495JWcBJgVVRBPzL+2uZvoRx+5XlOWnIuLJ7b6ztZ8ri2Le9d9efMnWXsdoP98CrwXe0c7O5t6zAEMThfTMXyCQLRn9C46UEsT8iwVeC7zUUCbQMX+BoepfYKCUHOxfLPCav1CjmUBH/wJC9f4IhMlK6V9YnlneH8FbVE4CEqgBAQu8NThEtzD+BNot8HZ3dx/eaDSWRMSvIuKZ/f39N2242lmzZh1ZFMVXI+L7kydPPvaqq666tfnz8X4vFUELvCBZOICxwGsAA04nLWUAAxI1gAFhslIGMCzPLAMYC7wWeOExr+QswKSgimhi/qWd1cw88tgnNgbKL0TE3u08n9MzZRlnXH/5pe/KaU3trsUCrwXedmel3ecswLRLapyfM3/BgetfcKSUIOZfLPBa4KWGMoGO+QsMVf8CA6XkYP9igdf8hRrNBDr6FxCq90cgTFZK/8LyzPL+CN6ichKQQA0IWOCtwSG6hfEn0G6Bd9q0abvstNNOnyzL8gUR8ak1a9a8euXKlXc1V9zd3b3PwMDAp4uieFJRFPOWL1/e/Pak6s94v5eKoAVekCwcwFjgNYABp5OWMoABiRrAgDBZKQMYlmeWAYwFXgu88JhXchZgUlBFNDH/MtxqBgsyl0XE9sM9m/HPP3DdkkvfmPH6Nrk0C7wWeOmZtQBDE4X0zF8gkC0Z/QuOlBLE/IsFXgu81FAm0DF/gaHqX2CglBzsXyzwmr9Qo5lAR/8CQvX+CITJSulfWJ5Z3h/BW1ROAhKoAQELvDU4RLcw/gTaLfA2V9bd3f24RqPxpYg4MCJ+EhFfj4ipEXFcRDwkIi5Zs2bNKUPF3qHdjPd7KSha4AWpwgGMBV4DGHA6aSkDGJCoAQwIk5UygGF5ZhnAWOC1wAuPeSVnASYFVUQT8y9bWs3Mucce3ojyWxO8vFttsSiL9197+eI3I/THScQCrwVeetQswNBEIT3zFwhkS0b/giOlBDH/YoHXAi81lAl0zF9gqPoXGCglB/sXC7zmL9RoJtDRv4BQvT8CYbJS+heWZ5b3R/AWlZOABGpAwAJvDQ7RLYw/gZEUeJurGyzjfjginrbBam+LiP+YPHny+VddddWaTe1ivN+jSVrgBYnCAYwFXgMYcDppKQMYkKgBDAiTlTKAYXlmGcBY4LXAC495JWcBJgVVRBPzL5tbzROecewTOopyWR3Ku0N7LMritGsvX3w2cgLjIGKB1wIvPWYWYGiikJ75CwSyJaN/wZFSgph/scBrgZcaygQ65i8wVP0LDJSSg/2LBV7zF2o0E+joX0Co3h+BMFkp/QvLM8v7I3iLyklAAjUgYIG3BofoFiYMgWLGjBlTJ02atF9Zln9bs2bNn1auXLm2jdWP93ttLKm9RyzwtseprafgAMYCrwFMW3O3dR4ygAG5G8CAMFkpAxiWZ5YBjAVeC7zwmFdyFmBSUEU0Mf+yqdX8w2HPnbLDTpN/GBFPQFablUjx0uuWLP50VkvazGIs8FrgpefUAgxNFNIzf4FAtmT0LzhSShDzLxZ4LfBSQ5lAx/wFhqp/gYFScrB/scBr/kKNZgId/QsI1fsjECYrpX9heWZ5fwRvUTkJSKAGBCzw1uAQ3YIEciVggRc8GTiAscBrAANOJy1lAAMSNYABYbJSBjAszywDGAu8FnjhMa/kLMCkoIpoYv5lU6uZPveYLxQRxyIrzU9kIMqy+7rLv3hNfkt74Ios8FrgpWfUAgxNFNIzf4FAtmT0LzhSShDzLxZ4LfBSQ5lAx/wFhqp/gYFScrB/scBr/kKNZgId/QsI1fsjECYrpX9heWZ5fwRvUTkJSKAGBCzw1uAQ3YIEciVggRc8GTiAscBrAANOJy1lAAMSNYABYbJSBjAszywDGAu8FnjhMa/kLMCkoIpoYv5l49UcPPeYN0TEucgqsxUpfnTdksVPzHZ5gwuzwGuBl55RCzA0UUjP/AUC2ZLRv+BIKUHMv1jgtcBLDWUCHfMXGKr+BQZKycH+xQKv+Qs1mgl09C8gVO+PQJislP6F5Znl/RG8ReUkIIEaELDAW4NDdAsSyJWABV7wZOAAxgKvAQw4nbSUAQxI1AAGhMlKGcCwPLMMYCzwWuCFx7ySswCTgiqiifmXDVfz+KcfPb2zo7gOWWHmImVRnn39t794Ws7LtMBrgZeeTwswNFFIz/wFAtmS0b/gSClBzL9Y4LXASw1lAh3zFxiq/gUGSsnB/sUCr/kLNZoJdPQvIFTvj0CYrJT+heWZ5f0RvEXlJCCBGhCwwFuDQ3QLEsiVgAVe8GTgAMYCrwEMOJ20lAEMSNQABoTJShnAsDyzDGAs8Frghce8krMAk4Iqoon5lw1XM33usZcVUT4TWeEEEGkUxeyffHtxf65LtcBrgZeeTQswNFFIz/wFAtmS0b/gSClBzL9Y4LXASw1lAh3zFxiq/gUGSsnB/sUCr/kLNZoJdPQvIFTvj0CYrJT+heWZ5f0RvEXlJCCBGhCwwFuDQ3QLEsiVgAVe8GTgAMYCrwEMOJ20lAEMSNQABoTJShnAsDyzDGAs8Frghce8krMAk4Iqoon5l6HVTJ979IuKKD6LrG6iiJTxtesuv/Q5uS7XAq8FXno2LcDQRCE98xcIZEtG/4IjpQQx/2KB1wIvNZQJdMxfYKj6FxgoJQf7Fwu85i/UaCbQ0b+AUL0/AmGyUvoXlmeW90fwFpWTgARqQMACbw0O0S1IIFcCFnjBk4EDGAu8BjDgdNJSBjAgUQMYECYrZQDD8swygLHAa4EXHvNKzgJMCqqIJuZfhlZz8Nxjro+IJyCrm0AiRVk8+9rLF1+W45It8FrgpefSAgxNFNIzf4FAtmT0LzhSShDzLxZ4LfBSQ5lAx/wFhqp/gYFScrB/scBr/kKNZgId/QsI1fsjECYrpX9heWZ5fwRvUTkJSKAGBCzw1uAQ3YIEciVggRc8GTiAscBrAANOJy1lAAMSNYABYbJSBjAszywDGAu8FnjhMa/kLMCkoIpoYv6luZoZRxz9srIsPoGsbOKJfPe6JZc+PcdlW+C1wEvPpQUYmiikZ/4CgWzJ6F9wpJQg5l8s8FrgpYYygY75CwxV/wIDpeRg/2KB1/yFGs0EOvoXEKr3RyBMVkr/wvLM8v4I3qJyEpBADQhY4K3BIboFCeRKwAIveDJwAGOB1wAGnE5aygAGJGoAA8JkpQxgWJ5ZBjAWeC3wwmNeyVmASUEV0cT8S3M1Bz/j2P4oylnIyiagSEcUc65ZsvjK3JZugdcCLz2TFmBoopCe+QsEsiWjf8GRUoKYf7HAa4GXGsoEOuYvMFT9CwyUkoP9iwVe8xdqNBPo6F9AqN4fgTBZKf0LyzPL+yN4i8pJQAI1IGCBtwaH6BYkkCsBC7zgycABjAVeAxhwOmkpAxiQqAEMCJOVMoBheWYZwFjgtcALj3klZwEmBVVEk/MvRxz7tKIsv4OsauKKfOa6JZe+JLflW+C1wEvPpAUYmiikZ/4CgWzJ6F9wpJQg51/mHvP0IuJyamETUcf8JdtTM3+Bj0b/AgOl5GD/YoHX/IUazQQ6+hcQqv4FhMlK6V9YnlneH8FbVE4CEqgBAQu8NThEtyCBXAlY4AVPBg5gLPAawIDTSUsZwIBEDWBAmKyUAQzLM8sAxgKvBV54zCs5CzApqCKamH85eO7RH48oXo6sagKLFPete8i1S798e05bsMBrgZeeRwswNFFIz/wFAtmS0b/gSClBzL/4Dbx+Ay81lAl0zF9gqPoXGCglB/sXC7zmL9RoJtDRv4BQvT8CYbJS+heWZ5b3R/AWlZOABGpAwAJvDQ7RLUggVwIWeMGTgQMYC7wGMOB00lIGMCBRAxgQJitlAMPyzDKAscBrgRce80rOAkwKqogm4l+OPfbYzhtuL9chK5rgIkVZ9lx7+Rf7ctqGBV4LvPQ8WoChiUJ65i8QyJaM/gVHSgki/qW5GAu8FnipoUygY/4CQ9W/wEApOdi/WOA1f6FGM4GO/gWE6v0RCJOV0r+wPLO8P4K3qJwEJFADAhZ4a3CIbkECuRKwwAueDBzAWOA1gAGnk5YygAGJGsCAMFkpAxiWZ5YBjAVeC7zwmFdyFmBSUEU0Ef8y44ijn1+WxX8hK5roImV87brLL31OTtuwwGuBl55HCzA0UUjP/AUC2ZLRv+BIKUHEvzQXY4HXAi81lAl0zF9gqPoXGCglB/sXC7zmL9RoJtDRv4BQvT8CYbJS+heWZ5b3R/AWlZOABGpAwAJvDQ7RLUggVwIWeMGTgQMYC7wGMOB00lIGMCBRAxgQJitlAMPyzDKAscBrgRce80rOAkwKqogm4l9mHHH0hWVZnISsaOKL3HfgbsWOixcvHshlKxZ4LfDSs2gBhiYK6Zm/QCBbMvoXHCkliPiX5mIs8FrgpYYygY75CwxV/wIDpeRg/2KB1/yFGs0EOvoXEKr3RyBMVkr/wvLM8v4I3qJyEpBADQhY4K3BIboFCeRKwAIveDJwAGOB1wAGnE5aygAGJGoAA8JkpQxgWJ5ZBjAWeC3wwmNeyVmASUEV0UT8y/S5R68sojhoLCvaa4+HxlFPe3Ic8Oi/q2T+eMtf4htX/CB+efPvtii7/757x1FPfXI8Ys+HVc/dsequuPKqZXH1tf/7oPce9w8HxH77PLKtZQ40GvGLm3497OdvSqwsiqdf/+3F323rg8bhIQu8FnjpMbMAQxOF9MxfIJAtGf0LjpQSRPxLczEWeC3wUkOZQMf8BYaqf4GBUnKwf7HAa/5CjWYCHf0LCNX7IxAmK6V/YXlmeX8Eb1E5CUigBgQs8NbgEN2CBHIlYIEXPBk4gLHAawADTictZQADEjWAAWGyUgYwLM8sAxgLvBZ44TGv5CzApKCKaI7Zv8w86tiHNdaVt4xlNa95+Yvihc87MnbZeacHyKxec0985VtXxPsu/NiD5JuF39f1vCSe+qRDYvvJ2z3g52VZxv/+4sZ4/0WfiOt/dsP9Pzv99SfFvxz5tLaWet+6dfHxz385Lvzk59t6fsOHyoi3X7/k0veM+MVEL1jgtcBLj5YFGJoopGf+AoFsyehfcKSU4Jj9y9BCLPBa4KWGMoGO+QsMVf8CA6XkYP9igdf8hRrNBDr6FxCq90cgTFZK/8LyzPL+CN6ichKQQA0IWOCtwSG6BQnkSsACL3gycABjgdcABpxOWsoABiRqAAPCZKUMYFieWQYwFngt8MJjXslZgElBFdEcs3+Z+fQXPKPR0bFktKt5zSteFC85+jlVCbf57bnXrfxFrFs3ELMef1DsNnVKNBqNWPy1b8c5F1zygI/44Olviqc+qTuaZd2/3Hpb9W2522+3XfzD3+8XU3fdJYqiiBt+eXO89Zzz7v8W3VNfc3w8e+7hW1zqpI7O2H77ybHqrrvjQ4s+E1/6+uUj3lpuPsYCrwXeEQ/xMC9YgKGJQnrmLxDIloz+BUdKCY7ZvwwtxAKvBV5qKBPomL/AUPUvMFBKDvYvFnjNX6jRTKCjfwGh5pa7DG3N/MX8BRzzSipH/0LvUT0JSGDiE7DAO/HP0B1IIFsCFnjBo4EDGAu8BjDgdNJSBjAgUQMYECYr5QUSyzPLAMYCrwVeeMwrOQswKagimmP2Lwc/45iTo4gPj2Y1++79iDj/3W+NR+/9yKpke8YHL7r/G3P333fveO+pp8SB++8bf/zzX+It7znvAd+mu/B974xHPXzPuORzX4r/+uZ37//4nXfcMc5882tizpO6I8oyPveVb8b7L/p4W8trfuZ5Z7w59nnkw+N7P+6PBe98X1vvPfih4n+vW7L4CaN8GX/NCyQvkOihyvECSf+if6HnXP+SgiimOWb/MrQSC7wWeLGp5IXMX2Cm+hcYKCUH3x9Z4DV/oUYzgY7+BYTq/REIk5XSv7A8s7w/greonAQkUAMCFnhrcIhuQQK5ErDAC54MHMBY4DWAAaeTljKAAYkawIAwWSkDGJZnlgGMBRgLMPCYV3IWeFNQRTTH7F8OfsYxH4wiXjea1Tz7Gf8Up548LyZvt1188gtfjQs+8bkHyLzweUfGguP/PTqKIi769BfiE1/4yv0/f/Hznxk/uub6+79dd8MXD5nx+DjrzSfHnnvsHj++5idxwlve3dbymt/Qe+yzj4hVd6+Ocz6yKL659IdtvbeJh1Zft+TSnUf7Mv2eBV4LvPRMWYChiUJ65i8QyJaM/gVHSgmO2b8MLcQCrwVeaigT6Ji/wFD1LzBQSg72LxZ4zV+o0Uygo38BoXp/BMJkpfQvLM8s74/gLSonAQnUgIAF3hocoluQQK4ELPCCJwMHMBZ4DWDA6aSlDGBAogYwIExWygCG5ZllAGOB1wIvPOaVnAWYFFQRzTH7l4OPOPr/RVkcN5rVDBV4iyjiPy78eHz5W61v0m3qDf18u0mTqm/aXfiZS9v+mC/1fSia36jb/GbfF8wfvl88VPp92EMfEku+d1W8+ewPtf1Zm3pwXUfx0J9+a/GtYxKBXrbAa4EXGqX7ZSzA0EQhPfMXCGRLRv+CI6UEx+xfhhZigdcCLzWUCXTMX2Co+hcYKCUH+xcLvOYv1Ggm0NG/gFC9PwJhslL6F5ZnlvdH8BaVk4AEakDAAm8NDtEtSCBXAhZ4wZOBAxgLvAYw4HTSUgYwIFEDGBAmK2UAw/LMMoCxwGuBFx7zSs4CTAqqiOaY/cuMI45dUpblM0azmqHS7B4PfUh88bIlcfaH+x4gs+D4f4uXHP2cuHvNmjjr/N6qWNvOn333fkRccNbbYp9HPrztb+A9802vjmc94/C4/Y47q8/67g+vbuejNvtMZ0fxmBXfWnzjmESgly3wWuCFRul+GQswNFFIz/wFAtmS0b/gSCnBMfuXoYVY4LXASw1lAh3zFxiq/gUGSsnB/sUCr/kLNZoJdPQvIFTvj0CYrJT+heWZ5f0RvEXlJCCBGhCwwFuDQ3QLEsiVgAVe8GTgAMYCrwEMOJ20lAEMSNQABoTJShnAsDyzDGAs8Frghce8krMAk4Iqojlm/zJ97jHLiojZo13NGW84KZ47d07cvXpNXPSpL8Rnv/z1SupZT/+nOGXev8ceu+8W3/txfyx45/va/ogXP/+ZcfIrXxzbbz95k8XgjYXob99t6nd0dM645lufv67tRSd80AKvBV56vCzA0EQhPfMXCGRLRv+CI6UEx+xfhhZigdcCLzWUCXTMX2Co+hcYKCUH+xcLvOYv1Ggm0NG/gFC9PwJhslL6F5ZnlvdH8BaVk4AEakDAAm8NDtEtSCBXAhZ4wZOBAxgLvAYw4HTSUgYwIFEDGBAmK2UAw/LMMoCxwGuBFx7zSs4CTAqqiOaY/ctYC7w777hjnPO2BXHY7BlRFEXcdseqWDewLh62+0Oq//nqa34S7zz3wvjzX//W1ob333fveO+pp8SB++8bt95+R1vfpvv2186Po581N+66e3Wcc8Gi+MZ3f9DWZ23poY4ou69Z8sXlYxYCBCzwWuAFxugBEhZgaKKQnvkLBLIlo3/BkVKCY/YvQwuxwGuBlxrKBDrmLzBU/QsMlJKD/YsFXvMXajQT6OhfQKjeH4EwWSn9C8szy/sjeIvKSUACNSBggbcGh+gWJJArAQu84MnAAYwFXgMYcDppKQMYkKgBDAiTlTKAYXlmGcBY4LXAC495JWcBJgVVRHPM/oUo8L7mFS+K5/7znGiWeTf8c+/a++I7P/hRnH1+X9y9Zs2wG55+0IFx2oL58Zj99o1GoxGXXrYkzrngki2+13znfW87JR6x18Pi+z9eESe/45xhP6etB8py1nWXf/Gatp5N/JAFXgu89IhZgKGJQnrmLxDIloz+BUdKCY7ZvwwtxAKvBV5qKBPomL/AUPUvMFBKDvYvFnjNX6jRTKCjfwGhen8EwmSl9C8szyzvj+AtKicBCdSAgAXeGhyiW5BArgQs8IInAwcwFngNYMDppKUMYECiBjAgTFbKAIblmWUAY4HXAi885pWcBZgUVBHNMfuXg+cec0VEzBnNapqF3XPf+Yb4x1nTq8LtDb+6OVb85Oex5p574rDuGXHgfvtGR0dH9S28r3/XuVss8f7rc46Inn87NvbYfbe4b926+O8lV8a7P3TxsMtacPy/xUuOfk6sve++OG/RZ+IL//2tYd9p54Gys3js9d9c/It2nk39jAVeC7z0jFmAoYlCeuYvEMiWjP4FR0oJjtm/DC3EAq8FXmooE+iYv8BQ9S8wUEoO9i8WeM1fqNFMoKN/AaF6fwTCZKX0LyzPLO+P4C0qJwEJ1ICABd4aHKJbkECuBCzwgicDBzAWeA1gwOmkpQxgQKIGMCBMVsoAhuWZZQBjgdcCLzzmlZwFmBRUEc0x+5eD5x7zpYj4l9Gs5lUvOy5ecdzzq1f/6xvfifd8ZNEDZJrfzNss1243qTMWf+3bm/w23WYJ+E2venk86+n/FNtNmhR33nV3fPrS/46+z35x2CU1373kA++Kxx6wX9x082/jpa99e1vf9DuscEQMNNY+/H+/89U/t/Ns6mcs8FrgpWfMAgxNFNIzf4FAtmT0LzhSSnDM/mVoIRZ4LfBSQ5lAx/wFhqp/gYFScrB/scBr/kKNZgId/QsI1fsjECYrpX9heWZ5fwRvUTkJSKAGBCzw1uAQ3YIEciVggRc8GTiAscBrAANOJy1lAAMSNYABYbJSBjAszywDGAu8FnjhMa/kLMCkoIpojtm/zHjGMR8ti3jVaFbzuQvfFwcdsH/8/MZfxfFvOH2T5dmPffDdMevxB8Wvf/eHWPDO98bNv/vj/R+1/757x2kLemLm4x5b/f/94qZfx7kLPxnLr/tpW8t57hFz4i2vemXsuOMO8cXLlsTZH+5r6702Hhq4bsmlk9p4blwescBrgZceNAswNFFIz/wFAtmS0b/gSCnBMfuXoYVY4LXASw1lAh3zFxiq/gUGSsnB/sUCr/kLNZoJdPQvIFTvj0CYrJT+heWZ5f0RvEXlJCCBGhCwwFuDQ3QLEsiVgAVe8GTgAMYCrwEMOJ20lAEMSNQABoTJShnAsDyzDGAs8Frghce8krMAk4Iqojlm/zJj7jFvLiPeN9LVHDLj8XHWm0+OPffYPZZetTxOOX3TEqe//qT4lyOfFn+99bY47T8uiB+tuL76qGZ5972nLojH7LdvrBsYiMu+8714/4WfGNE36J5z6oI4cs5hseru1XHOBYviG9/9wUi3scnni6K86dpvf/EARAwQscBrgRcYowdIWIChiUJ65i8QyJaM/gVHSgmO2b8MLcQCrwVeaigT6Ji/wFD1LzBQSg72LxZ4zV+o0Uygo38BoXp/BMJkpfQvLM8s74/gLSonAQnUgIAF3hocoluQQK4ELPCCJwMHMBZ4DWDA6aSlDGBAogYwIExWygCG5ZllAGOB1wIvPOaVnAWYFFQRzTH7lxnPOOZ5ZRFfHulqNizwXtV/XZx06lmblDjzTa+O58yd86AC73ve+to48qlPjvvuWxef/uJ/xwUf/9yIlrDv3o+I89/91nj03o/c4jcAj0h08OEyiq9fv2Txs0bzbop3LPBa4KXnygIMTRTSM3+BQLZk9C84UkpwzP5laCEWeC3wUkOZQMf8BYaqf4GBUnKwf7HAa/5CjWYCHf0LCNX7IxAmK6V/YXlmeX8Eb1E5CUigBgQs8NbgEN2CBHIlYIEXPBk4gLHAawADTictZQADEjWAAWGyUgYwLM8sAxgLvBZ44TGv5CzApKCKaI7Zv0w/4tj9irL85WhW87kL3xcHHbB//PYPf44Fp783fnnz7x4g0yzZnvuON8Zj9vu7+PXv/hAL3vneuPl3f4wnd8+Md73x1bH7brvGku9dFW8++0Mj/vjnHjEn3vKqV8ZOO+4QX/n2FXHGBy4ascbmXigizrl2yaVvwwTHKGSB1wLvGEfoQa9bgKGJQnrmLxDIloz+BUdKCY7ZvwwtxAKvBV5qKBPomL/AUPUvMFBKDvYv/5+9t4HS86zvM//PO/JYsvVB+IE+OaoAACAASURBVN6GlEPxGhCpLM07I1d4E3QCTsBp2oZgvvLV2lBKAiGh2SbxgZTlOzmUxAkJUNdsgbOwYEIK4atx0iMf4gp75h3ZSRBZah+S7DYlLWBboh5L8rzPnud557HH4xmNNLpu6db9Xjqn5+xGmktzX/dt8/Nvfho54LV/oZ5mAo75BZTq149AmSzK/ML6zPLrR/ARxWlAAwUYcMBbwCV6BA3kasABL3gzcAHjgNcCBnydNMoCBjRqAQPKZFEWMKzPLAsYB7wOeOFn3uIcwKSwijCR/HLZlS9ulrfffbqf0euv/fH4yR/7kZiY6MXsnV+JN/36e+Nvv/mtFvOkxz8u3vQLr47n9C9r//9v+uwfxjvfe2P7//3qn3hxXPvyF0VVVfF/fvw/xO9+6OOn+1vHr7z22rj6R34oThw/Ee/7yCfi33/i06fNWPsDqhfdefNNvw8CzwjlgNcB7xk9oFU+2AEMbRTi2b9AIh/GmF9wpRQQyS/NJ+OA1wEv9SgTcOxfYKnmF1gohYPziwNe+xfqaSbgmF9AqX79CJTJoswvrM8sv34EH1GcBjRQgAEHvAVcokfQQK4GHPCCNwMXMA54LWDA10mjLGBAoxYwoEwWZQHD+syygHHA64AXfuYtzgFMCqsIE8kvl1354o9FxMtO9zO6eMuWePev/sv4B1O72jHuseMn4hv//ZuxuLgYT37i49vvjlvXdXzla3fHr777dx76Dr3d+LZXrV8NnXjwwVVHvu975xtjX/+y+Pa998X/8Z73xy1fnjvdT3/NX7/pxAVPGBz42Dcx4BmCHPA64D3DJ/SoD3cAQxuFePYvkMiHMeYXXCkFRPJL88k44HXASz3KBBz7F1iq+QUWSuHg/OKA1/6FepoJOOYXUKpfPwJlsijzC+szy68fwUcUpwENFGBg/a/SFHBIj6ABDZwbAw54Qe9wAeOA1wIGfJ00ygIGNGoBA8pkURYwrM8sCxgHvA544Wfe4hzApLCKMJH8ctkP/tg1UVejb497mj+aEe9r/9nL44ef//2xfevFj/jo/7mwEAf+82z81o0ffeg78za/4F+/4TXxoy/4gVP6ndYa8H7qht+Iv/fUp8TX/9//Gj/x2l+J5veCfvznO2/+5BUQC8E44HXAizykZRAHMLRRiGf/Aol8GGN+wZVSQCS/NJ+MA14HvNSjTMCxf4Glml9goRQOzi8OeO1fqKeZgGN+AaX69SNQJosyv7A+s/z6EXxEcRrQQAEGHPAWcIkeQQO5GnDAC94MXMA44LWAAV8njbKAAY1awIAyWZQFDOszywLGAa8DXviZtzgHMCmsIkwkv3zv817+pIneiW+c6Wf0fZdPxY5tW1vMA8eOx8G5O8lh7Zl+eqf08XUV1/3pH37ynaf0i8/SL3LA64CXfmoOYGijEM/+BRL5MMb8giulgEh+aT4ZB7wOeKlHmYBj/wJLNb/AQikcnF8c8Nq/UE8zAcf8Akr160egTBZlfmF9Zvn1I/iI4jSggQIMOOAt4BI9ggZyNeCAF7wZuIBxwGsBA75OGmUBAxq1gAFlsigLGNZnlgWMA14HvPAzb3EOYFJYRZhYfrnsyhd/OSIuRz6r8xkynHjGnX/88a/ldAQHvA546ffoAIY2CvHsXyCRD2PML7hSCojlFwe8DnipR5mAY/8CSzW/wEIpHJxfHPDav1BPMwHH/AJK9etHoEwWZX5hfWb59SP4iOI0oIECDDjgLeASPYIGcjXggBe8GbiAccBrAQO+ThplAQMatYABZbIoCxjWZ5YFjANeB7zwM29xDmBSWEWYZH55RxXxK8hndd5Cqr+98+abnpzbp++A1wEv/SYdwNBGIZ79CyTyYYz5BVdKAcn88rwq4o+oT+x85Ni/ZHtr9i/w1ZhfYKEUDs4vDnjtX6inmYBjfgGlml9AmSzK/ML6zPLrR/ARxWlAAwUYcMBbwCV6BA3kasABL3gzcAHjgNcCBnydNMoCBjRqAQPKZFEWMKzPLAsYB7wOeOFn3uIcwKSwijDNL4jGhyC33XnzJ/8BizxzmgNeB7xn/ooeSXAAQxuFePYvkMiHMeYXXCkFNL9QJtv/9Imb/vTmT74ERCIo84v5BXlIyyDmF9ooxIPziwNe+xfoZabAmF9Aq+YXUCaL8utHrM8sv34E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l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yNWAA17wZuACxgGvBQz4OmmUBQxo1AIGlMmiLGBYn1kWMA54HfDCz7zFOYBJYRVhml8QjSOI+QWUyaLML6xP8wvsE8PZv2AqO5D5BVdKAc0vlEnzC2gSR5lfYKUOeGGhFA7OLw547V+op5mAY34Bpdq/gDJZlPmF9Zll/wIfUZwGNFCAAQe8BVyiR9BArgYc8II3AxcwDngtYMDXSaMsYECjFjCgTBZlAcP6zLKAccDrgBd+5i3OAUwKqwjT/IJoHEHML6BMFmV+YX2aX2CfGM7+BVPZgcwvuFIKaH6hTJpfQJM4yvwCK3XACwulcHB+ccBr/0I9zQQc8wso1f4FlMmizC+szyz7F/iI4jSggQIMOOAt4BI9ggZyNeCAF7wZuIBxwGsBA75OGmUBAxq1gAFlsigLGNZnlgWMA14HvPAzb3EOYFJYRZjmF0TjCGJ+AWWyKPML69P8AvvEcPYvmMoOZH7BlVJA8wtl0vwCmsRR5hdYqQNeWCiFg/OLA177F+ppJuCYX0Cp9i+gTBZlfmF9Ztm/wEcUpwENFGDAAW8Bl+gRNJCrAQe84M3ABYwDXgsY8HXSKAsY0KgFDCiTRVnAsD6zLGAc8DrghZ95i3MAk8IqwjS/IBpHEPMLKJNFmV9Yn+YX2CeGs3/BVHYg8wuulAKaXyiT5hfQJI4yv8BKHfDCQikcnF8c8Nq/UE8zAcf8Akq1fwFlsijzC+szy/4FPqI4DWigAAMOeAu4RI+ggVwNOOAFbwYuYBzwWsCAr5NGWcCARi1gQJksygKG9ZllAeOA1wEv/MxbnAOYFFYRpvkF0TiCmF9AmSzK/ML6NL/APjGc/QumsgOZX3ClFND8Qpk0v4AmcZT5BVbqgBcWSuHg/OKA1/6FepoJOOYXUKr9CyiTRZlfWJ9Z9i/wEcVpQAMFGHDAW8AlegQN5GrAAS94M3AB44DXAgZ8nTTKAgY0agEDymRRFjCszywLGAe8DnjhZ97iHMCksIowzS+IxhHE/ALKZFHmF9an+QX2ieHsXzCVHcj8giulgOYXyqT5BTSJo8wvsFIHvLBQCgfnFwe89i/U00zAMb+AUu1fQJksyvzC+syyf4GPKE4DGijAgAPeAi7RI2ggVwMOeMGbgQsYB7wWMODrpFEWMKBRCxhQJouygGF9ZlnAOOB1wAs/8xbnACaFVYRpfkE0jiDmF1AmizK/sD7NL7BPDGf/gqnsQOYXXCkFNL9QJs0voEkcZX6BlTrghYVSODi/OOC1f6GeZgKO+QWUav8CymRR5hfWZ5b9C3xEcRrQQAEGHPAWcIkeQQO5GnDAC94MXMA44LWAAV8njbKAAY1awIAyWZQFDOszywLGAa8DXviZtzgHMCmsIkzzC6JxBDG/gDJZlPmF9Wl+gX1iOPsXTGUHMr/gSimg+YUyaX4BTeIo8wus1AEvLJTCwfnFAa/9C/U0E3DML6BU+xdQJosyv7A+s+xf4COK04AGCjDggLeAS/QIGsjVgANe8GbgAsYBrwUM+DpplAUMaNQCBpTJoixgWJ9ZFjAOeB3wws+8xTmASWEVYZpfEI0jiPkFlMmizC+sT/ML7BPD2b9gKjuQ+QVXSgHNL5RJ8wtoEkeZX2ClDnhhoRQOzi8OeO1fqKeZgGN+AaXav4AyWZT5hfWZZf8C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l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4hbwP79+/fdOzYse3Hjx/vrfWZLiwsHDl8+PDxNX6+t3fv3qcOh8OnNz+/uLj4Nzt27PjagQMHHlzn5Bv9OEyoA15MZfNV7Pd//9yh11BEB7wWMNRbSsCxgAGlWsCAMlmUBQzrM8sCxgGvA174mbc4BzAprCJM8wuicQQxv4AyWZT5hfVpfoF9Yjj7F0xlBzK/4EopoPmFMml+AU3iKPMLrNQBLyyUwsH5xQGv/Qv1NBNwzC+gVPsXUCaLMr+wPrPsX+AjitOABgow4IC3gEv0CHkbmJ6e3lPX9Rcj4olrfaa9Xm//7OzsLSt/fmZm5tnD4fB9EfF9K37uS3Vd/8L8/PxgNeZGP4426YAXNAoXMA54LWDA10mjLGBAoxYwoEwWZQHD+syygHHA64AXfuYtzgFMCqsI0/yCaBxBzC+gTBZlfmF9ml9gnxjO/gVT2YHML7hSCmh+oUyaX0CTOMr8Ait1wAsLpXBwfnHAa/9CPc0EHPMLKNX+BZTJoswvrM8s+xf4iOI0oIECDDjgLeASPULeBmZmZp47HA4PRMQ3IuKv1/hsf24wGNy2/OeWRrifiohLI+JLEfH+iLgoIl4ZEZdHxNd6vd6LZmdnv0J8XAqLDnhBq3AB44DXAgZ8nTTKAgY0agEDymRRFjCszywLGAe8DnjhZ97iHMCksIowzS+IxhHE/ALKZFHmF9an+QX2ieHsXzCVHcj8giulgOYXyqT5BTSJo8wvsFIHvLBQCgfnFwe89i/U00zAMb+AUu1fQJksyvzC+syyf4GPKE4DGijAgAPeAi7RI+RtYM+ePc/r9Xp/FBG/NhgMfvlUPttLLrnkwu3bt19fVdWrI+Jd991335vvuuuuY83H7ty5c+vmzZtvqKrqZXVdf+DIkSOv735uox93Kp/TRn6NA96NWFvjY+ACxgGvBQz4OmmUBQxo1AIGlMmiLGBYn1kWMA54HfDCz7zFOYBJYRVhml8QjSOI+QWUyaLML6xP8wvsE8PZv2AqO5D5BVdKAc0vlEnzC2gSR5lfYKUOeGGhFA7OLw547V+op5mAY34Bpdq/gDJZlPmF9Zll/wIfUZwGNFCAAQe8BVyiR8jbwPT09DV1Xd94OgPe6enpPXVdfzEi7o2IqwaDwd3LTzkzM/Oc4XDY/Py367p+4fz8/Febn9/ox6Uy6IAXNAsXMA54LWDA10mjLGBAoxYwoEwWZQHD+syygHHA64AXfuYtzgFMCqsI0/yCaBxBzC+gTBZlfmF9ml9gnxjO/gVT2YHML7hSCmh+oUyaX0CTOMr8Ait1wAsLpXBwfnHAa/9CPc0EHPMLKNX+BZTJoswvrM8s+xf4iOI0oIECDDjgLeASPULeBroBb1VV187NzX3wVD7bfr//+oj4zYi4YWFh4bWHDx8+vvzjdu/e/ZiJiYlPRMSVVVVdPTc398nm5zf6cafyOW3k1zjg3Yi1NT4GLmAc8FrAgK+TRlnAgEYtYECZLMoChvWZZQHjgNcBL/zMW5wDmBRWEab5BdE4gphfQJksyvzC+jS/wD4xnP0LprIDmV9wpRTQ/EKZNL+AJnGU+QVW6oAXFkrh4PzigNf+hXqaCTjmF1Cq/Qsok0WZX1ifWfYv8BHFaUADBRhwwFvAJXqEvA30XCtKXgAAIABJREFU+/23RsQbT3XAu3///s1Hjx79QET8VF3X/3x+fv6GlSfcv3//pqNHj74nIl4XEW8bDAZv2ujHpbTngBe0CxcwDngtYMDXSaMsYECjFjCgTBZlAcP6zLKAccDrgBd+5i3OAUwKqwjT/IJoHEHML6BMFmV+YX2aX2CfGM7+BVPZgcwvuFIKaH6hTJpfQJM4yvwCK3XACwulcHB+ccBr/0I9zQQc8wso1f4FlMmizC+szyz7F/iI4jSggQIMOOAt4BI9Qt4G+v3+uyLil4bD4fMPHTr0x+t9tvv27Xvs8ePHPxMRV5zsY6ampq6rqurt3Xfp3bFjx9aNfNzK7+673ud3Oj/vgPd0bK3za+ECxgGvBQz4OmmUBQxo1AIGlMmiLGBYn1kWMA54HfDCz7zFOYBJYRVhml8QjSOI+QWUyaLML6xP8wvsE8PZv2AqO5D5BVdKAc0vlEnzC2gSR5lfYKUOeGGhFA7OLw547V+op5mAY34Bpdq/gDJZlPmF9Zll/wIfUZwGNFCAAQe8BVyiR8jXwM6dOye3bNny3oh41YrP8p6IuDkifm0wGBwadXyjH/1+//ER8dmIuLzX6+2fnZ29ZbUTTk9PX1PX9Y0R8dEl/kUb+bjBYHD/6Rrshrmn+nEf+EDzDYU3/mNxfhDHbnj/xgEFfOSm73tuTL7iJ7CTvP6t18d37l/AeOcj6MZ3/nJ2n3bzzpv3Ps4/Lnz9G2Limc9CFHz17r+Kd/+7jyGs8xUy/fefGa95xT/J7tO//zUr/2cxu08x6SdUXbw1trz7N7Df4yP/4T/GgduaODG+P5p33rz3nH6YXyLML/yLNL/wTgmi+YWw+DDD/ML6pGjmF8rkwxzzC++UIJpfCIuPZJhfeKcE0fxCWDS/sBZ5mvmFd2p+4Z0SRDq//NxbfjP+58IDxKd23jLML3lenfmFvRf7F9YnRTO/UCbT9C/T09Nu7PgrkqgBDUQ0f9jAHxrQQCoD/X6/GdXeEBGvWOP3OBERb9u2bds7Dhw48GDza/bu3Xvp4uLi5yNiW1VVL5ibm1t1kbNywDsxMfGUjXycA95Ut89y6QLGAW+EBQz7RimaBQxlcsSxgGF9UjQLGMpkmgKG+uwc8Drgpd7Sco75JYXVM2eaX87c4XKC+YX1SdHML5RJ8wtvkiXav7A+G5r5hXdKEM0vhMWHGeYX1idFM79QJs0vvEmWSOcXB7zmF/aFcjTzC+eyIZlfWJ8UzfxCmUyTXxzw8vcjUQMaGBlwwOtL0MDZN9Cbnp7+X+u6fldENN8W8URVVa+cm5v7cPOpTE1NPauqqi80/991Xb9wfn7+q6t9iisHvHVdP3UjH7eRAe+pKuu+U+9gMDijf9f4V1D7V1Cf6ps7nV/nX+F4OrbO6q/1r0ACdftXIIEyWZR/BRLrM8u/Asn8Yn6Bn3mLM7+ksIowzS+IxhHE/ALKZFHmF9an+QX2ieHgv4J695Uv/mYd8Tjs8zsPQeaXbC/N/AJejfkFlMmizC+sT/ML7BPDwfnlsitf/K2IeCz2+Z2HIPNLtpdmfgGvxvwCymRR5hfWZ5b5BT6iOA1ooAADZzSqK+D8HkED58zAzp07t27ZsuV3IuKnIuLmxcXFl9xxxx337tq164mTk5Ofq+t6utfr7Z+dnb1ltU9y5YD3xIkTWzfycQ54z9kTOL3fGC5g/AKSA5jTe4Bn9VdbwIC6LWBAmSzKAob1mWUB44DXAS/8zFucX0BKYRVhml8QjSOI+QWUyaLML6xP8wvsE8PZv2AqO5D5BVdKAc0vlEnzC2gSR5lfYKVVxEvuuPmTN8HYM8LZv/D9iwNe+5cz+ocy7QebX0C/9i+gTBZlfmF9Ztm/wEcUpwENFGDAAW8Bl+gRzl8DMzMzzxkOh1+MiP8+MTFx1e233/61fr//+Ij4bERcfrIB79TU1HVVVb09In5727Ztbzh69OhjNvJxBw4ceDCVQb8DL2jWLyCBMkcov4CEK6WAFjCUSb+ABJrEURYwsFK/gAQLpXDmF8rkQxzzC66UAppfKJPmF9AkjjK/wErNL7BQCmd+oUyaX3CTOND8Aip1AAPKZFHmF9ZnlgMYB7wOeOFn7tePUgjlmOYXzqV/gBp0CaPML7DQHPsX+IjiNKCBAgw44C3gEj3C+WtgamrqWVVVfaE5QV3XL5yfn//qrl27Lp6cnLyxruuXVlV17dzc3AdXnnD//v2bjh49+p6IeF1E/PxgMLh+ox+X0p4DXtCuX0ACZY5QDmBwpRTQAoYy6QAGNImjLGBgpTkWMH4Bif8Ckn+DgPkF/lcHiTO/gDYdwIAyWZT5hfXpAAb2ieHsXzCVHcj+BVdKAc0vlEn7F9AkjjK/wErtX2ChFA7OL34HXvsX6mkm4JhfQKn2L6BMFmV+YX1m2b/ARxSnAQ0UYMABbwGX6BHOXwPT09N76rpuvgPvtyYmJn749ttv/3pzmn6//9aIeGP33XVXfpfcPXv2PGFiYuLTdV1P93q9K2dnZ285k49LZdABL2gWLmAcwFjAgK+TRlnAgEYtYECZLMoChvWZZQHjgNcBL/zMW5wDmBRWEab5BdE4gphfQJksyvzC+jS/wD4xnP0LprIDmV9wpRTQ/EKZNL+AJnGU+QVW6oAXFkrh4PzigNf+hXqaCTjmF1Cq/Qsok0WZX1ifWfYv8BHFaUADBRhwwFvAJXqE89ZANT09fV1d12+rqupT999//08fPnz4O81pZmZmnjscDm+OiGbQe9VgMLh7+SmnpqZeUFXVZyLiS5OTk1cfPHjw22fycakMOuAFzcIFjANeCxjwddIoCxjQqAUMKJNFWcCwPrMsYBzwOuCFn3mLcwCTwirCNL8gGkcQ8wsok0WZX1if5hfYJ4azf8FUdiDzC66UAppfKJPmF9AkjjK/wEod8MJCKRycXxzw2r9QTzMBx/wCSrV/AWWyKPML6zPL/gU+ojgNaKAAAw54C7hEj5CvgT179jx1YmLiaVu3bv2T5d9F95JLLrlwx44d10TEeyJiIiJ+dDAYfK47yc6dO7dedNFFH6rr+kUR8eGFhYWfXTbu/Z7FxcWPVFX1nKqqXjk3N/fhM/24VAYd8IJm4QLGAa8FDPg6aZQFDGjUAgaUyaIsYFifWRYwDngd8MLPvMU5gElhFWGaXxCNI4j5BZTJoswvrE/zC+wTw9m/YCo7kPkFV0oBzS+USfMLaBJHmV9gpQ54YaEUDs4vDnjtX6inmYBjfgGl2r+AMlmU+YX1mWX/Ah9RnAY0UIABB7wFXKJHyNfA1NTUs6qq+kJEXBgRfxgRf1lV1fa6rq+KiEsj4kREXLdt27bfXD7wbU40MzPz7OFw+KmlX/dnEfH5iNgRES+NiO+KiBsXFhZ+vhv2dhY2+nEpLDrgBa3CBYwDXgsY8HXSKAsY0KgFDCiTRVnAsD6zLGAc8DrghZ95i3MAk8IqwjS/IBpHEPMLKJNFmV9Yn+YX2CeGs3/BVHYg8wuulAKaXyiT5hfQJI4yv8BKHfDCQikcnF8c8Nq/UE8zAcf8Akq1fwFlsijzC+szy/4FPqI4DWigAAMOeAu4RI+Qr4HLL7/8KYuLizfUdf2CVT7LL0XE2waDwR9FxHC1UyyNcX8rIn5g2c/fExG/Pjk5ef3BgwcXyI+jTTrgBY3CBYwDXgsY8HXSKAsY0KgFDCiTRVnAsD6zLGAc8DrghZ95i3MAk8IqwjS/IBpHEPMLKJNFmV9Yn+YX2CeGs3/BVHYg8wuulAKaXyiT5hfQJI4yv8BKHfDCQikcnF8c8Nq/UE8zAcf8Akq1fwFlsijzC+szy/4FPqI4DWigAAMOeAu4RI+Qv4Errrhi2wMPPLA1Ip4eEX+9efPme2699dajp/iZV7t3796xadOmp9V1/a2FhYVvHD58+PgpfOxGP+4U0Kf2SxzwnpqnU/pVcAHjgNcC5pTe3bn5RRYwoHc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yNWAA17wZuACxgGvBQz4OmmUBQxo1AIGlMmiLGBYn1kWMA54HfDCz7zFOYBJYRVhml8QjSOI+QWUyaLML6xP8wvsE8PZv2AqO5D5BVdKAc0vlEnzC2gSR5lfYKUOeGGhFA7OLw547V+op5mAY34Bpdq/gDJZlPmF9Zll/wIfUZwGNFCAAQe8BVyiR9BArgYc8II3AxcwDngtYMDXSaMsYECjFjCgTBZlAcP6zLKAccDrgBd+5i3OAUwKqwjT/IJoHEHML6BMFmV+YX2aX2CfGM7+BVPZgcwvuFIKaH6hTJpfQJM4yvwCK3XACwulcHB+ccBr/0I9zQQc8wso1f4FlMmizC+szyz7F/iI4jSggQIMOOAt4BI9ggZyNeCAF7wZuIBxwGsBA75OGmUBAxq1gAFlsigLGNZnlgWMA14HvPAzb3EOYFJYRZjmF0TjCGJ+AWWyKPML69P8AvvEcPYvmMoOZH7BlVJA8wtl0vwCmsRR5hdYqQNeWCiFg/OLA177F+ppJuCYX0Cp9i+gTBZlfmF9Ztm/wEcUpwENFGDAAW8Bl+gRNJCrAQe84M3ABYwDXgsY8HXSKAsY0KgFDCiTRVnAsD6zLGAc8DrghZ95i3MAk8IqwjS/IBpHEPMLKJNFmV9Yn+YX2CeGs3/BVHYg8wuulAKaXyiT5hfQJI4yv8BKHfDCQikcnF8c8Nq/UE8zAcf8Akq1fwFlsijzC+szy/4FPqI4DWigAAMOeAu4RI+ggVwNOOAFbwYuYBzwWsCAr5NGWcCARi1gQJksygKG9ZllAeOA1wEv/MxbnAOYFFYRpvkF0TiCmF9AmSzK/ML6NL/APjGc/QumsgOZX3ClFND8Qpk0v4AmcZT5BVbqgBcWSuHg/OKA1/6FepoJOOYXUKr9CyiTRZlfWJ9Z9i/wEcVpQAMFGHDAW8AlegQN5GrAAS94M3AB44DXAgZ8nTTKAgY0agEDymRRFjCszywLGAe8DnjhZ97iHMCksIowzS+IxhHE/ALKZFHmF9an+QX2ieHsXzCVHcj8giulgOYXyqT5BTSJo8wvsFIHvLBQCgfnFwe89i/U00zAMb+AUu1fQJksyvzC+syyf4GPKE4DGijAgAPeAi7RI2ggVwMOeMGbgQsYB7wWMODrpFEWMKBRCxhQJouygGF9ZlnAOOB1wAs/8xbnACaFVYRpfkE0jiDmF1AmizK/sD7NL7BPDGf/gqnsQOYXXCkFNL9QJs0voEkcZX6BlTrghYVSODi/OOC1f6GeZgKO+QWUav8CymRR5hfWZ5b9C3xEcRrQQAEGHPAWcIkeQQO5GnDAC94MXMA44LWAAV8njbKAAY1awIAyWZQFDOszywLGAa8DXviZtzgHMCmsIkzzC6JxBDG/gDJZlPmF9Wl+gX1iOPsXTGUHMr/gSimg+YUyaX4BTeIo8wus1AEvLJTCwfnFAa/9C/U0E3DML6BU+xdQJosyv7A+s+xf4COK04AGCjDggLeAS/QIGsjVgANe8GbgAsYBrwUM+DpplAUMaNQCBpTJoixgWJ9ZFjAOeB3wws+8xTmASWEVYZpfEI0jiPkFlMmizC+sT/ML7BPD2b9gKjuQ+QVXSgHNL5RJ8wtoEkeZX2ClDnhhoRQOzi8OeO1fqKeZgGN+AaXav4AyWZT5hfWZZf8C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l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yNWAA17wZuACxgGvBQz4OmmUBQxo1AIGlMmiLGBYn1kWMA54HfDCz7zFOYBJYRVhml8QjSOI+QWUyaLML6xP8wvsE8PZv2AqO5D5BVdKAc0vlEnzC2gSR5lfYKUOeGGhFA7OLw547V+op5mAY34Bpdq/gDJZlPmF9Zll/wIfUZwGNFCAAQe8BVyiR9BArgYc8II3AxcwDngtYMDXSaMsYECjFjCgTBZlAcP6zLKAccDrgBd+5i3OAUwKqwjT/IJoHEHML6BMFmV+YX2aX2CfGM7+BVPZgcwvuFIKaH6hTJpfQJM4yvwCK3XACwulcHB+ccBr/0I9zQQc8wso1f4FlMmizC+szyz7F/iI4jSggQIMOOAt4BI9ggZyNeCAF7wZuIBxwGsBA75OGmUBAxq1gAFlsigLGNZnlgWMA14HvPAzb3EOYFJYRZjmF0TjCGJ+AWWyKPML69P8AvvEcPYvmMoOZH7BlVJA8wtl0vwCmsRR5hdYqQNeWCiFg/OLA177F+ppJuCYX0Cp9i+gTBZlfmF9Ztm/wEcUpwENFGDAAW8Bl+gRNJCrAQe84M3ABYwDXgsY8HXSKAsY0KgFDCiTRVnAsD6zLGAc8DrghZ95i3MAk8IqwjS/IBpHEPMLKJNFmV9Yn+YX2CeGs3/BVHYg8wuulAKaXyiT5hfQJI4yv8BKHfDCQikcnF8c8Nq/UE8zAcf8Akq1fwFlsijzC+szy/4FPqI4DWigAAMOeAu4RI+ggVwNOOAFbwYuYBzwWsCAr5NGWcCARi1gQJksygKG9ZllAeOA1wEv/MxbnAOYFFYRpvkF0TiCmF9AmSzK/ML6NL/APjGc/QumsgOZX3ClFND8Qpk0v4AmcZT5BVbqgBcWSuHg/OKA1/6FepoJOOYXUKr9CyiTRZlfWJ9Z9i/wEcVpQAMFGHDAW8AlegQN5GrAAS94M3AB44DXAgZ8nTTKAgY0agEDymRRFjCszywLGAe8DnjhZ97iHMCksIowzS+IxhHE/ALKZFHmF9an+QX2ieHsXzCVHcj8giulgOYXyqT5BTSJo8wvsFIHvLBQCgfnFwe89i/U00zAMb+AUu1fQJksyvzC+syyf4GPKE4DGijAgAPeAi7RI2ggVwMOeMGbgQsYB7wWMODrpFEWMKBRCxhQJouygGF9ZlnAOOB1wAs/8xbnACaFVYRpfkE0jiDmF1AmizK/sD7NL7BPDGf/gqnsQOYXXCkFNL9QJs0voEkcZX6BlTrghYVSODi/OOC1f6GeZgKO+QWUav8CymRR5hfWZ5b9C3xEcRrQQAEGHPAWcIkeQQO5GnDAC94MXMA44LWAAV8njbKAAY1awIAyWZQFDOszywLGAa8DXviZtzgHMCmsIkzzC6JxBDG/gDJZlPmF9Wl+gX1iOPsXTGUHMr/gSimg+YUyaX4BTeIo8wus1AEvLJTCwfnFAa/9C/U0E3DML6BU+xdQJosyv7A+s+xf4COK04AGCjDggLeAS/QIGsjVgANe8GbgAsYBrwUM+DpplAUMaNQCBpTJoixgWJ9ZFjAOeB3wws+8xTmASWEVYZpfEI0jiPkFlMmizC+sT/ML7BPD2b9gKjuQ+QVXSgHNL5RJ8wtoEkeZX2ClDnhhoRQOzi8OeO1fqKeZgGN+AaXav4AyWZT5hfWZZf8C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mfJvK9AAAgAElEQVR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yNWAA17wZuACxgGvBQz4OmmUBQxo1AIGlMmiLGBYn1kWMA54HfDCz7zFOYBJYRVhml8QjSOI+QWUyaLML6xP8wvsE8PZv2AqO5D5BVdKAc0vlEnzC2gSR5lfYKUOeGGhFA7OLw547V+op5mAY34Bpdq/gDJZlPmF9Zll/wIfUZwGNFCAAQe8BVyiR9BArgYc8II3AxcwDngtYMDXSaMsYECjFjCgTBZlAcP6zLKAccDrgBd+5i3OAUwKqwjT/IJoHEHML6BMFmV+YX2aX2CfGM7+BVPZgcwvuFIKaH6hTJpfQJM4yvwCK3XACwulcHB+ccBr/0I9zQQc8wso1f4FlMmizC+szyz7F/iI4jSggQIMOOAt4BI9ggZyNeCAF7wZuIBxwGsBA75OGmUBAxq1gAFlsigLGNZnlgWMA14HvPAzb3EOYFJYRZjmF0TjCGJ+AWWyKPML69P8AvvEcPYvmMoOZH7BlVJA8wtl0vwCmsRR5hdYqQNeWCiFg/OLA177F+ppJuCYX0Cp9i+gTBZlfmF9Ztm/wEcUpwENFGDAAW8Bl+gRNJCrAQe84M3ABYwDXgsY8HXSKAsY0KgFDCiTRVnAsD6zLGAc8DrghZ95i3MAk8IqwjS/IBpHEPMLKJNFmV9Yn+YX2CeGs3/BVHYg8wuulAKaXyiT5hfQJI4yv8BKHfDCQikcnF8c8Nq/UE8zAcf8Akq1fwFlsijzC+szy/4FPqI4DWigAAMOeAu4RI+ggVwNOOAFbwYuYBzwWsCAr5NGWcCARi1gQJksygKG9ZllAeOA1wEv/MxbnAOYFFYRpvkF0TiCmF9AmSzK/ML6NL/APjGc/QumsgOZX3ClFND8Qpk0v4AmcZT5BVbqgBcWSuHg/OKA1/6FepoJOOYXUKr9CyiTRZlfWJ9Z9i/wEcVpQAMFGHDAW8AlegQN5GrAAS94M3AB44DXAgZ8nTTKAgY0agEDymRRFjCszywLGAe8DnjhZ97iHMCksIowzS+IxhHE/ALKZFHmF9an+QX2ieHsXzCVHcj8giulgOYXyqT5BTSJo8wvsFIHvLBQCgfnFwe89i/U00zAMb+AUu1fQJksyvzC+syyf4GPKE4DGijAgAPeAi7RI2ggVwMOeMGbgQsYB7wWMODrpFEWMKBRCxhQJouygGF9ZlnAOOB1wAs/8xbnACaFVYRpfkE0jiDmF1AmizK/sD7NL7BPDGf/gqnsQOYXXCkFNL9QJs0voEkcZX6BlTrghYVSODi/OOC1f6GeZgKO+QWUav8CymRR5hfWZ5b9C3xEcRrQQAEGHPAWcIkeQQO5GnDAC94MXMA44LWAAV8njbKAAY1awIAyWZQFDOszywLGAa8DXviZtzgHMCmsIkzzC6JxBDG/gDJZlPmF9Wl+gX1iOPsXTGUHMr/gSimg+YUyaX4BTeIo8wus1AEvLJTCwfnFAa/9C/U0E3DML6BU+xdQJosyv7A+s+xf4COK04AGCjDggLeAS/QIGsjVgANe8GbgAsYBrwUM+DpplAUMaNQCBpTJoixgWJ9ZFjAOeB3wws+8xTmASWEVYZpfEI0jiPkFlMmizC+sT/ML7BPD2b9gKjuQ+QVXSgHNL5RJ8wtoEkeZX2ClDnhhoRQOzi8OeO1fqKeZgGN+AaXav4AyWZT5hfWZZf8C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l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WMNAb+/evU8dDodPb35+cXHxb3bs2PG1AwcOPHi2jDngBU3DBYwDXgsY8HXSKAsY0KgFDCiTRVnAsD6zLGAc8DrghZ95i3MAk8IqwjS/IBpHEPMLKJNFmV9Yn+YX2CeGs3/BVHYg8wuulAKaXyiT5hfQJI4yv8BKHfDCQikcnF8c8Nq/UE8zAcf8Akq1fwFlsijzC+szy/4FPqI4DWigAAMOeAu4RI+ggZUGZmZmnj0cDt8XEd+34ue+VNf1L8zPzw/OhjUHvKBluIBxwGsBA75OGmUBAxq1gAFlsigLGNZnlgWMA14HvPAzb3EOYFJYRZjmF0TjCGJ+AWWyKPML69P8AvvEcPYvmMoOZH7BlVJA8wtl0vwCmsRR5hdYqQNeWCiFg/OLA177F+ppJuCYX0Cp9i+gTBZlfmF9Ztm/wEcUpwENFGDAAW8Bl+gRNLDcwNJ491MRcWlEfCki3h8RF0XEKyPi8oj4Wq/Xe9Hs7OxXUptzwAsahgsYB7wWMODrpFEWMKBRCxhQJouygGF9ZlnAOOB1wAs/8xbnACaFVYRpfkE0jiDmF1AmizK/sD7NL7BPDGf/gqnsQOYXXCkFNL9QJs0voEkcZX6BlTrghYVSODi/OOC1f6GeZgKO+QWUav8CymRR5hfWZ5b9C3xEcRrQQAEGHPAWcIkeQQOdgUsuueTC7du3X19V1asj4l333Xffm++6665jzc/v3Llz6+bNm2+oqupldV1/4MiRI6/vfi6VQQe8oFm4gHHAawEDvk4aZQEDGrWAAWWyKAsY1meWBYwDXge88DNvcQ5gUlhFmOYXROMIYn4BZbIo8wvr0/wC+8Rw9i+Yyg5kfsGVUkDzC2XS/AKaxFHmF1ipA15YKIWD84sDXvsX6mkm4JhfQKn2L6BMFmV+YX1m2b/ARxSnAQ0UYMABbwGX6BE00BmYnp7eU9f1FyPi3oi4ajAY3L3czszMzHOGw2Hz89+u6/qF8/PzX01pzwEvaBcuYBzwWsCAr5NGWcCARi1gQJksygKG9ZllAeOA1wEv/MxbnAOYFFYRpvkF0TiCmF9AmSzK/ML6NL/APjGc/QumsgOZX3ClFND8Qpk0v4AmcZT5BVbqgBcWSuHg/OKA1/6FepoJOOYXUKr9CyiTRZlfWJ9Z9i/wEcVpQAMFGHDAW8AlegQNdAb6/f7rI+I3I+KGhYWF1x4+fPj4cju7d+9+zMTExCci4sqqqq6em5v7ZEp7DnhBu3AB44DXAgZ8nTTKAgY0agEDymRRFjCszywLGAe8DnjhZ97iHMCksIowzS+IxhHE/ALKZFHmF9an+QX2ieHsXzCVHcj8giulgOYXyqT5BTSJo8wvsFIHvLBQCgfnFwe89i/U00zAMb+AUu1fQJksyvzC+syyf4GPKE4DGijAgAPeAi7RI2igMbB///7NR48e/UBE/FRd1/98fn7+hpVm9u/fv+no0aPviYjXRcTbBoPBm1Lac8AL2oULGAe8FjDg66RRFjCgUQsYUCaLsoBhfWZZwDjgdcALP/MW5wAmhVWEaX5BNI4g5hdQJosyv7A+zS+wTwxn/4Kp7EDmF1wpBTS/UCbNL6BJHGV+gZU64IWFUjg4vzjgtX+hnmYCjvkFlGr/AspkUeYX1meW/Qt8RHEa0EABBhzwFnCJHkEDjYF9+/Y99vjx45+JiCuGw+HzDx069MermZmamrquqqq3r/VdekmbDnhBm3AB44DXAgZ8nTTKAgY0agEDymRRFjCszywLGAe8DnjhZ97iHMCksIowzS+IxhHE/ALKZFHmF9an+QX2ieHsXzCVHcj8giulgOYXyqT5BTSJo8wvsFIHvLBQCgfnFwe89i/U00zAMb+AUu1fQJksyvzC+syyf4GPKE4DGijAgAPeAi7RI2igMdDv9x8fEZ+NiMt7vd7+2dnZW1YzMz09fU1d1zdGxEcj4lWDweD+VAYd8IJm4QLGAa8FDPg6aZQFDGjUAgaUyaIsYFifWRYwDngd8MLPvMU5gElhFWGaXxCNI4j5BZTJoswvrE/zC+wTw9m/YCo7kPkFV0oBzS+USfMLaBJHmV9gpQ54YaEUDs4vDnjtX6inmYBjfgGl2r+AMlmU+YX1mWX/Ah9RnAY0UIABB7wFXKJH0EBjYO/evZcuLi5+PiK2VVX1grm5uUOrmSEGvN0wV/Ma0IAGNKABDWhAAxrQgAY0oAENaEADGtCABjSgAQ1oQAMa0IAGNKABDWhAAxoYBwODwcCt3ThctGfUwFk04L9UzqJsfysNpDQwNTX1rKqqvtD8HnVdv3B+fv6rq/1+DnhT3oJsDWhAAxrQgAY0oAENaEADGtCABjSgAQ1oQAMa0IAGNKABDWhAAxrQgAY0oIESDTjgLfFWPZMGzq0BB7zn1r+/uwYwA7t27Xri5OTk5+q6nu71evtnZ2dvWQ1ODHixT1qQBgow0H1HaoN6AZfpEdY04Dv3cYyTAd/7ON32+J7Vdz6+dz9OJ/edj9Nte1bfu29gHAz4zsfhlj2j79w3ME4GfO/jdNvje1bf+fje/Tid3Hc+TrftWX3vvgENaCCVAQe8qczK1cBZNtDv9x8fEZ+NiMtPNuCdmpq6rqqqt0fEb2/btu0NBw4cePAsf6r+dhooyoBBvajr9DBrGPCd+zTGyYDvfZxue3zP6jsf37sfp5P7zsfptj2r7903MA4GfOfjcMue0XfuGxgnA773cbrt8T2r73x8736cTu47H6fb9qy+d9+ABjSQyoAD3lRm5WrgLBvYtWvXxZOTkzfWdf3SqqqunZub++DKT2H//v2bjh49+p6IeF1E/PxgMLj+LH+a/nYaKM6AQb24K/VAqxjwnfssxsmA732cbnt8z+o7H9+7H6eT+87H6bY9q+/dNzAOBnzn43DLntF37hsYJwO+93G67fE9q+98fO9+nE7uOx+n2/asvnffgAY0kMqAA95UZuVq4BwY6Pf7b42IN6713XX37NnzhImJiU/XdT3d6/WunJ2dveUcfJr+lhooyoBBvajr9DBrGPCd+zTGyYDvfZxue3zP6jsf37sfp5P7zsfptj2r7903MA4GfOfjcMue0XfuGxgnA773cbrt8T2r73x8736cTu47H6fb9qy+d9+ABjSQyoAD3lRm5WrgHBiYmZl57nA4vDkivh4RVw0Gg7uXfxpTU1MvqKrqMxHxpcnJyasPHjz47XPwafpbaqAoAwb1oq7Tw6xhwHfu0xgnA773cbrt8T2r73x8736cTu47H6fb9qy+d9/AOBjwnY/DLXtG37lvYJwM+N7H6bbH96y+8/G9+3E6ue98nG7bs/refQMa0EAqAw54U5mVq4FzYGDnzp1bL7roog/Vdf2iiPjwwsLCzx4+fPg7zacyMzPzPYuLix+pquo5VVW9cm5u7sPn4FP0t9RAcQYM6sVdqQdaxYDv3GcxTgZ87+N02+N7Vt/5+N79OJ3cdz5Ot+1Zfe++gXEw4Dsfh1v2jL5z38A4GfC9j9Ntj+9Zfefje/fjdHLf+Tjdtmf1vfsGNKCBVAYc8KYyK1cD58jAzMzMs4fD4aci4tKI+LOI+HxE7IiIl0bEd0XEjQsLCz/fDXvP0afpb6uBYgwY1Iu5Sg9yEgO+c5/HOBnwvY/TbY/vWX3n43v343Ry3/k43bZn9b37BsbBgO98HG7ZM/rOfQPjZMD3Pk63Pb5n9Z2P792P08l95+N0257V9+4b0IAGUhlwwJvKrFwNnEMDSyPe34qIH1j2adwTEb8+OTl5/cGDBxfO4afnb62BogwY1Iu6Tg+zhgHfuU9jnAz43sfptsf3rL7z8b37cTq573ycbtuz+t59A+NgwHc+DrfsGX3nvoFxMuB7H6fbHt+z+s7H9+7H6eS+83G6bc/qe/cNaEADqQw44E1lVq4Gzr2Bavfu3Ts2bdr0tLquv7WwsPCNw4cPHz/3n5afgQY0oAENaEADGtCABjSgAQ1oQAMa0IAGNKABDWhAAxrQgAY0oAENaEADGtCABjSgAQ1oYLwNOOAd7/v39BrQgAY0oAENaEADGtCABjSgAQ1oQAMa0IAGNKABDWhAAxrQgAY0oAENaL7ryMwAACAASURBVEADGtCABjSgAQ1oQANn2YAD3rMs3N9OAxrQgAY0oAENaEADGtCABjSgAQ1oQAMa0IAGNKABDWhAAxrQgAY0oAENaEADGtCABjSgAQ1oYLwNOOAd7/v39BrQgAY0oAENaEADGtCABjSgAQ1oQAMa0IAGNKABDWhAAxrQgAY0oAENaEADGtCABjSgAQ1oQANn2YAD3rMs3N9OAxrQgAY0oAENaEADGtCABjSgAQ1oQAMa0IAGNKABDWhAAxrQgAY0oAENaEADGtCABjSgAQ1oYLwNOOAd7/v39BrQgAY0oAENaEADGtCABjSgAQ1oQAMa0IAGNKABDWhAAxrQgAY0oAENaEADGtCABjSgAQ1oQANn2YAD3rMs3N9OAxrQgAY0oAENaEADGtCABjSgAQ1oQAMa0IAGNKABDWhAAxrQgAY0oAENaEADGtCABjSgAQ1oYLwNOOAd7/v39BrQgAY0oAENaEADGtCABjSgAQ2Ua6AXEfXS/yv3lJ5s7A3s379/04EDBx4cexEKON8MNN188/+G59sn7uergcQGzC+JBYtPY8A8ksar1OwMmF+yuxI/oUQGzCOJxIrNy4D5Ja/78LPRgAbG14AD3vG9e0+uAQ0UZmDPnj1PmJiYuCwivjE3N/fny493xRVXbFtYWLi2+b9t2bLlxltvvfVoYcf3OGNkYHp6+nsj4smLi4t3Hjp06H8sP/r09PQz6rp+RV3Xd8zPz//+GGnxqGfZQFNq3HfffbsnJia2TkxMzN92221Hln8K/X7/f4uIKyPi5sFg8CfAp9ebnp5+QV3Xv1jX9c/Oz89/FWCK0MC6Bs52vti1a9cTL7jggjfWdf2t7du3v90x1rpX5C84Bwb6/f5FEXFDRDw9Iv7hYDD4Jvlp7Nu377EnTpz43YZ5wQUX/MzBgwe/vUF+NT09fV1d1z9VVdU1c3Nzt26Q44dlZmB6enpPXdfvr+v60xdeeOFvHDx4cCHFp9jv9x8fEZ+NiLsj4lWDweB+8veZmpq6pKqq99Z1fXj79u3XHThw4IGN8C+55JILt2/f3vwz88zhcPhP77jjjv+yEY4fo4FTNTA9PX1NXdc39nq9/bOzs7ec6set/HUzMzPPGQ6Hn6jr+vqnP/3p77npppsWN8ry485fA5dddtl3X3DBBR9q/l04OTn55jP43/2TSjC/nL9vxM88rYGpqalnVVX1hYhosvKG8455JO09lUpv+sWjR4++KyKavvu6wWAwn+qs/X6/+X1+yfySyrDcc21g6Y2/rK7rFwLduX3Kub7Q8/T3T93X0Jne/HKePjQ/bQ1ooEgDDniLvFYPpQEN5GBg2XjrZJ9OO+w6lV+73iBxZmbmucPh8EBE/NpgMPjl5b/psi+8Nv/nDY8MmiD/mMc85iURcfvc3Nz/k4NnP4dza2Dnzp2TmzdvfkVVVU87yWfywHA4/NCxY8e+eQq/Nqqq+ujJ3tfJysaT/XOwnqmdO3du3bx58/f2er2tza+t6/rr27Zt+yvHY+uZG8+fX1aUXLFaKdh9Ub+qqmvn5uY+SFjas2fP83q9XjNM/+C2bdt+kXib/X7/mVVVzdx///0fP3z48HHi85RRloGzkS9WZJZuGLk/In5ko1+8WhrZXzoxMfF3Gv7i4uK9vV7vMD0+K+u2z5/T9Pv9yyPit6DP+OcGg8Ftp8Oiy/KVvzeV3ffs2fN3JiYmPr30z8A/PnTo0N+czjn9tfkaWJYz3jg3N/eOVN9h+SwMeJHBzNTU1K5meFNV1Zfvv//+nz58+PB38r09P7MzNdD9IYe6rk/236Cn9NtUVfV7c3Nzv35Kv3jZLyIGvEuDnV+LiNfVdf2P5ufnv3i6n4e/vgwDS3n75rquP3LkyJGfueuuu46lOJn5JYVVmYSBfr9/dUT8IsC6p67r187Pz991OixqwGseOR3r/trOwNIfmv50XdePi4irBoNB8wfnkvwgBrzmlyRXUxT0XPY15IDXPqWoZ3lWD5O6r6EzvfnlrD4PfzMNaEADJzXggNcHogENaCCRgaWQ/v6I+IuIWPkdkbY03x2oqqp/0Qy71vm1F0TEsyLi+pXD3OWfeuqBzfT09N+r67oZSvzwmf4p7UTKxZ4DA8v+Y/GFVVXdXdf1yr/68wkR0WsGjlVV/dXSd6tb69dub/65WO990QPeXbt2Xbxp06bXV1X1pojYvELjXcPh8NpDhw59KdUw4hxcm78lYIAe8J5iudn970FzguY78J5Y6yhVVX39ZN+1cekPZPx4XdfvjojmO81s+LvMADpFZGyAzBf79+/ffOTIkXdUVXXFOkdu/rejGeV8PSIe8Z3WV/m4dw8Gg5uW/d+b71b9Q0uZ5ZIVv775zo5vvO+++96bahiR8VUW9akte5ervpGqqprs0Xx33OYPBq2WT5qfat/Z8tyx7N/tr4CFffR0/j1LDXi7LxpExE1VVTXfMbje4Lke9Td8bJDjhwEGuu+OUlXVT/Z6vSs38t0/l72xZgxP/njUHyY9GZwYzCyNCP518+/35r+Zq6pqvmPwhn70er27b7/99ubfK/7I2MCy93vpOv+Of8oafUxzuraTiYj3LO9Zlv17kzTwV6v9gb9l77/J9NdVVXXPRn7Tuq4fuO+++2bNNhuxl8XHdN/d7W0b/cOf5pc179H8ksUTX/+TWPbv3qZDf8TfbrT00V0Xcm9E/PUaxL8bEcc28l0XzSPr35G/Ip2Bpe/G3/whnj84nf9m3MhnRAx4zS8bMT9eH5OqrzkVi6cx4K1mZmaeMjs7+18jYuXXs9rfyj7lVIz7a1YaIPqa9ayezoB36RtcPPHQoUP/bbVO0D5lPdv+vAY0oIGza8AB79n17e+mAQ2MkYGl/8D71aXi8C927969ozn+HXfccd/U1FQz3m2+Q9Bblg14V/21/X6/+dPXzRchD5yDAW/zhYSn1XX9v0fEtc3f4tucYb2B5Rhd89gfddl/LDYuXrVt27bjx44d2378+PEHmu9yuPyfg2UD3lV/bVfurPe+yAFv8x2Et2zZ8hsR8TMR8bWI+FRVVQfrun52RLw8Iv5+RNwzHA6vPnTo0B+P/YUr4CED9IB3enr6GXVdP2IwVtf1U6qqekZE/Ke1Rld1XW+rqup5EfFHEfHQd5ur6/qeLVu23HjrrbceXX5t+/bt23Ls2LEXVFXVfKexbtx4WsMyn8F4GSAHvKt91/a6rieqqrqyrutDVVX97Vp2q6raW9d18wei/nzFPw/t32bQfdzU1NSPVlX18eafh6qqPjccDpsMdVFVVT8WET+4lGXesm3btrcS38V6vF5DPqft3uVaQ5eV+WS177y82ndPXCq2d09MTDzmZKet6/rCiPiXEfHdVVVdFxH3nezXN98BeseOHXes9ub6/f6O5juh13U9OxgMWs5qA969e/c+bnFx8S0R8ZVt27b92/Xe78zMzJPruv54XdffD9zcaY0ygd9PxEkM7N2792mLi4ufq6rq3sXFxeY7K6/3Bx0eRWu+qLRjx46ZqqpW/uG1lb92R13XzXf4bb6w+W+qqlrvu0KuOZbq9/v/S6/Xu3TTpk23Hzx4sP0DrqsNZvbs2fPUiYmJ90TEh+fm5j6z3vB8GeOpZ/pwNjqeO9Pf148/PQOn8p2hV/QxzR98e8SPZe/m/17eszT/fA2Hw/YPgKzzvwM/1Hy3yKqq3hARf7bOL39wYmJi/rbbbntolLbiC6Xr/Xbr/XzzXeQ3/DctrQf359Ma2L1792MmJiY+ERGXbmR42Hx25pc178j8kvb5YvT1vqv5sn/vr9mNn8Zo61GfNzHgNY9gz2HsQFNTU80f4nn72cihZzrgNb+M3fPc0IFT9TXLP5np6el/Vdd10/Ot/NH8YY7m66mP+qZKy7/ZxdLfcvfRqqretXXr1t9e2a/Yp2zo6v2giCD6mk7kWt8IY9k3LWj+UOqjvslLXde3bt++/boDBw4cm5qa+qfNO6/r+nXz8/PNf3Os9d/F9im+YA1oQAMZGHDAm8El+CloQANlGjjZcLGu66eebMDb7/ebYVXzVz6/qhmdnIsBb/OF06qqPlRV1XOXbqj5j94nRcR3rTewLPNGPdVqBlYOZE72tlcOeE+cOLF1cnLycxHxvmbIfi4GvM3nX1XVeyPiT+69997/a/l3LVoaOjYF6i9UVfXFuq5f1g1rfA0aoAe8K4023xn6ggsu+GBENMPGq+bn57+8ivXmD1lcU9f1v6uqqvkrtN+51ncNaD623+//XES8ufn3eEQ034n0vyyN1B3w+qTXNEAOeFf7Taanp59f1/Xn67r+4JEjR16/2nePa/7aul6v15SMj5uYmPjHt99+e/MHLlb9sfTPxMymTZvefNttty0fBFdTU1P/pMk2EfHgcDj8wUOHDs159eengbPxBaGTmTmd73axnuGpqanmD1V8pqqqP7j//vt/+vDhw99ZbcDbjB/ruv5YVVXPqev61fPz8//+JMPGqt/vvzYimr89401VVa32vyFR13U7QIuId1dV9R9P8rn6HezWu8iz+PPT09Mvruu6+a7Kzf/2N+PajX5n5XU/61MZSq4LWfoF/X6/+QNzv9N8x9Nt27b9UvNF0tUGMzMzM88eDoefar5L9np/iG5pRND8bQLXRMQvVVXVZJtH/Wj+Ro2qql623tjS78B7qrd5bn/dqbzLjQ54T/Vk643N1uP0+/2ppe+0N1vX9ft6vd7iKh/zd+u6bvL9V042oPc78K5nO++fX/qbWG5u/r1+5MiRn0n5nZTNL3m/hXH+7Nb7d2ruA17zyDi/3jM7+7I/xNEMp64aDAZ3nxnx5B99pgNe80vK2ymHfTb6mjMZ8D7wwAN7er1e+zd5rfHfm/Yp5TzHs34Ssq85kwFv0xfVdf3Sqqo+0PwNd71e70Wzs7PNf1c+9MP8ctafh7+hBjSggXUNOOBdV5G/QAMa0MDGDGx0wLt9+/avHz16tAnVm87lgHfZF1Obv4L4VxcXF2/etGnT70XE5Q54N/YmSvyoMxnwTkxMPGVxcfHzVVW941wNeJvvBnnBBRc84c4772y+q9ijfiz756AZubxwfn7+Ud+9qcR79UzrG0g94G0+g2UDlq9s3rz5p1d+N91lP//lhYWFn21GXyf7zJeK+jfUdf2ZXq/3r5pv1lTX9Y0R4YB3/Ssf21+ResC7VBa+KSKaN/niwWDQ/MGOlWVi8/OvW2/ItfTPzfdcfPHF/22N73Ta/KGoGyLiFWfju9uM7aM5Cwdf9gWhP2i+e/Mqv2Xzt0b8o6X/e/MdPJu/nvwRP6qq2lPX9Y+slmvBv0J91b82vftElv/VehHx44PBoP0i0moD3hX/u/CEuq5fPj8//4erjTeXfWH1zycnJ19+8ODBb692Ld05/efhLDza0/wtlnJG8++slT+at90M+q6OiJdERPOdN0/5x+Tk5PDCCy880v07svsi/ikD1v6FJ/0OoPv27Xvs8ePHm/fd/HP30B9MWus73i19R6Tm1/+Puq6vnp+f/9PVfut+v//DEfH7J/tDIEv/TL2rGfj637HATWeAWPbvyK0RcbJ/x++PiI9ExDdX+bQfHxE/GRG/u/JvOkr9XRSb77weEc0fwnjuSf6g3qrfoToD/X4KGzCw9Df/bF/jQ5s/ZNlk3ddExCdPF7+wsHDk8OHDx5uPM7+crj1/fS4Glr3d5t+Nf73K59VkolfUdf2XVVU1f/vQo37Udf38qqq+e2V3NzU1dcnSH9xv/iDzWj+a72D3zKW/xeXuuq5X/evUmw9e/h0cO5h5JJeXlO3n0du3b99jjh8/3lv5GS79N+nv1XX9ucXFxV/ctGnTen/bxSMQmzdvPtZ1hScZNC7/mOa7kz556buTPvQ3A6xh7t3df58u5WnzS7ZPLK9PLHVfc7LTrvPd2Js/2P+DVVV9rGGs1THap+T1nnL8bM5WX7PW2U/hD+X1pqen/1nzB0XXGu8u/XvdPiXHB+bnpAENjLUBB7xjff0eXgMaSGlg+YB3y5Yt/98DDzzQfOHoL5ovDnVfEKqq6i3NcPFkY99z9R14L7/88icdP378GZs3b55t/orTZV8kc8Cb8uGcZ+yVA96qqp5R1/UXe73eS2ZnZ285nSH7ufgOvOvp9t2vZ2h8f54c8Pb7/WaE03wHxEf8WPbXITXfRXS1Yn294v2euq5fOz8/f1cDbv4Ze/DBB//y0KFDzRfE6mVfJHPAO75Ped2TUwPeZrx14sSJ363r+mmr/KbNoOFJVVWt9sXSdb+YWlXV783N/f/t3XmcZFV58PHnudVd08NQM6gxbkmMSFAxDNO1zDigkbjEHVyCigZxX9AALoii4ALi6xtFcSEaxATc0Cjigmsko4jjdFdVN4OOSzDGqKivGpiGmZ7urnvP+3k6987nTvWtqtvdVdW3q3/1jzJ969Y533Oq6tQ5z3lO1U4v6PiIBatxpG5HrexeEOuXyy5kUkBfqVR6qGVAb3PzKEDYAgHsM3R/i2sPBEFw5cTExK1Jf69UKscHQfBVEdkZD7RtFcBr94gFNiYuOIWBkrYgVfE87yk2HmtVDwJ4l919enaDLgZhNZfxkKDyYrH4FFXd0qYi8wEzInJbq0BJe65z7rb169df0bzZKLpvuVx+pmWQds59KJ5tvc2R1ba4akc9tswWUyqV7i8inxcRez+eXKvV7MSYxMdys431rKG58ZIE4r/RlnSDQ5+0YDwQZv4/XURGWt0/2gQSBuImBZtFT/1GrVb7Tuw+ltHr3DAQ/02FQuHipE1Hdn03jnTvgg+36IJAN8ctzcWJj2MYv3ShsbjFigh0cdyzYPNc7LN0XYvgYKtzx9+c4XjjQSJyk4g8sVarzW8OYTyyIl1mVb1ol8ctzXU/OI6JNu2HwbnTLZA6zSPa0+4uIvdr2uTJ+GVV9bqVLWw3xz2L3YDZJoDXKxaLp6rq+8Lfr4kboplPWdm+s1pevYvjluYqt00CEF3cLoDXEgUcccQRZznnLrLg3VYbohm/rJbeRjkRQGCtCRDAu9ZanPoigEDfBOKBi77vTw0NDX3JjsSr1+sXtwvgbTQaf8jn89c5575pwb5pjgmzSnUrwKYVEIGMfes6q+qFmgN4ReSvRcSCRh5dq9V2tQvgDYJgu+d5/xZNxGQxgPe44467j713ReQuZOBdVV2z54XtcgBvp0CxpdanbeAYAbxLZV1bz+vW+OKEE04oTE9P2xHm7TIfLQnXOTdZr9c/1+nJYbbfSyybLxlHO2ll++/9OJKxnUCKbBcdAcPsu5eq6vPj2Xftie0CeC3xV6vAxlhG6wtE5K2FQuHCVoFh9joE8HZsphW7oFUQlqpudc49VlVbZZ+eL3OYha4iIleJSPykibZjg+YKx/qiHef7olqt1ipYvaVVfBG0OdtouwDFeH92zn1LVU+t1Wq/thc65phjDl+/fv0HRORU59xL6vW6ZexzbX7LkoF3xXpz9184Tb+M/w5NOkUl1veubs7Am6bEnY57b3WPaBOGc253vE8nXU8Ab5qWWB3XlMtl2+hsmyGaH0eFWUW/2yqrqD0hChh3zn1WVQ85+lZVP1GtVn+cRoLxSxolrlkJgU6fqWnmxlsFbaX5vE/zeZs0Pmc8shK9ZfW9Zqu5EOdcQVWfLSKNDptCo1MDbMPzdarqRwrxuZAOmUfnn5JmU1vSb0TGL6uv361kiVdyvibpfbB9+/b1s7OzrxYRmye51Tl3Wr1ev6HZiPmUlew1q+u1V3q+ptWYfuvWrXfzfd8Cd18qImOq+pyk3wmMX1ZXf6O0CCCwtgQI4F1b7U1tEUCgjwLxBSMRua9lh3POPa1er3+1XQBvLpe7S5iJ63W1Wu2DpVLpriJiAYQ72i0sdSvAphURAbx97Dyr6KXiAbwjIyMvPXDgwJtV9a983z/Zss21CuCdm5t7cT6fP9sW3EXkybVarZ7FAN7oGDwRuSGfz5/S6gjqVdRkFLVLAt0M4O1SkRZ9GwJ4F022Jp/Q6/FFP1ErlcqfBkFg2RqP8jzvsePj49/t5+vzWt0T6NWCUKlU2iYi7+1U0liGdMvW9UMRmev0HBE50zY3RdcVi8WHqOqXRWQ8nn3X/t4hgFdaBTZu27btTxqNhmUEnvY873Tf9y3QMynr9XwxooCgTsGgiwkOSuHAJUsUsEWWww477Ern3EPCjWW7k261efPmDfl8/grn3OZcLveEsbGxnzVf1yr7f8L9LLutZZubbpElvfkph2T/D/uznTTwcefcR+LZd+1vnQJmYgtLz7Fg5Onp6Zfv2bPnztHR0eM8z/u0c+7fVfWNzrm/a7dBJAxoPr5DttRFBTcvsRl5WhcEehXA2+G0gOaSz2enS3kEtX3efnb//v3vOeyww97knHuZBbOr6lCHbO9RwI5l+P1Cq++atBuZukDPLbooEH6Xv8M2ljnnTrK5wha3t6yHdtKEzZ3Mb5RO+Exn/JKAx/ilix22x7darQG8jEd63DEG/PbFYtF+q9n3+/sKhcK5rTZehsGz/+ace4MlhmnF0qsA3mOOOSbP+GXAO2OXq9er+ZpisXiUqr7fEq20KbJlmb5bUybqaNxuT/tNi2zsZw4NDf2K+ZQud4Y1dLsuz9e0Hdu3mZOMsqybvM0D/a6pCebna5xzG5hPWUOdk6oigMCqEiCAd1U1F4VFAIHVKHDsscfeJZ/P/7Md6ykiN9tOz717937llltumWmuT9MCpf35WlV9dbVa/c9Ode91gA0BvJ1agL9XKpVKEATX2lFbzrkveJ735mq1atlhFmTDqlQqDw6C4BoROVpEDjjnLmw0Gpfu3r17XyfJdtkC2r0POt03YRHsXnbUr6o+PAy6sQmilpm9Fnt/rl/dAr0I4I3dMyk7U2qwtJlFCeBNTbqmL+zF+KJLx+lZ8MLBo0s7NVJTJg37rnpurVbb2+l5/D2bArE+dGaY+f+Qgnqet973/XfbP+ZyuVcGQZB0hOipFqwbP5KxTYa8ZUPEg0hin/cW2PiUWq12XfwFOgXw2rWtAhst44aqrm80Gv8jIpdbZr/lFn6xx1Yu9/V4frJApVI53jZ62qkuU1NTZyT9nrRnxk6Q+PnIyMhpN9544x0J49y+ZP+vVCr3dM59yjlnWSafZJv24mXpFMBr15ZKpfiY/GBmaQtYd85N+75vc5u24dUWuZbzSHVc5XJegOd2RyD6jHTO/bLDZ/w5QRA8w/O8/2h+5SAI/sLzvE9Zxrtoo3Q/Tguw8ci+ffseMD4+vqdcLj/POXdFF1QOHp/dhXtxiz4JhMfW2kaeX7bbLGz98sCBAx+1xACNRuOJN910Uzyr+nxpGb8kNxrjlz515i68TDQ3YcHsqrqz+Za5XO6uvu/bJrUbReTCFi95vs29N5+e1csMvFYOxiNd6ABr8BbhaSyXqeopnTYXl0qls0TkPeH8xyG/G5t+Q9qJE89sd4LcUjPwMn5Zg510GVXu1XxN7PP8vssoXuJTozED8yndll079+vmfE2X5s2T8A/OeTB+WTt9k5oigMDqEiCAd3W1F6VFAIHVJaBbtmw5KpfLWfDA34jI+c65iqqeZDtAVfXcarX6NREJwgn3I51z7xKRJ4jIWao645x7m4gckSa4sRcBNk2TQJb9ZX5hlEnw1dURe13aMCjqMSJix9jeqaofdM69WEQeGAbyvjYWhO6Vy+XHOOcsu12gqi+3DLzh9T9X1TPj74uksvcjgDfM0vjh8L37pXw+fzrZd3vdk1bX/XscwHsvEXmXfQ80qWxyzl3snKt7npe02P9nzrm3q+rrq9XqRzqJEsDbSYi/m0AvxhexbByvCjc3HYLtnLPvlOdYX07KjBEEwQvCrKKpAnjDxbHXqeobROQPYeb3BdnLaPHVI9DNyeyVGNfGMvz/q4i8qFar7W8x7rZ/btnP44GNqvrCarV68Lsh9j31gFwu9yzf9y2gt/kxH8RsG5WSAqGji6enp6f27Nkzu3p6yOCVdBGZGi2r7Xw2L+fcm9tl6eqDkmWNfEXYxy4qFApvac4sliaAN/wuijb//VkQBE+cmJj4ZlT+lMGcFtRzZqvAILtXPp8P1q1bN9Uq+1kfvHiJlALxzcUpn9LushULfu0UsBYFGTvnxtoEKsvIyMhMUqB+F2y4RQ8FSqXSGeEcystrtdplrV6qWCxuVtWviMh109PTr1jJ72PGLz3sEGv81rG5ieVKLNiM0+sAXsYjy22ytfn86LNdVb+3f//+0+2EiSSJWEbHB7U6WSPWB3sWwBsvG+OXtdlnF1PrFZ6v8YrF4lZVtdMLHhZm3H1ZrVazbNfz67BpHsynpFHimkhgJeZrYmuytsHDNkz/wDn3wnq9bvPdqZMQMZ9CP0YAAQSyJUAAb7bag9IggMAACNguzSAIbMf/c6Mfic65s+v1+qetesVicZuqWmDg0ar690EQzKrq08JAQV9Vzz788MOvsIXDbdu23aPRaLxZRF5qA3ALZmnOWhSRlcvl05xzV4nIRbVazRYoDz7SZPHqRE8G3k5Ca+/vlkXX9/2/tWyfIvKnInKDqr6oWq3+2IKlNm3a9HwRucSOllbVtzjnjhERCxQ51vqz53nPGx8fH7cTnCuVSjkIAstwu1VErpydnX3lzTfffFuz6oknnjhyxx13fCi8zyNqtdp34td0IQOvjo6OPiwMjrQfvp+fm5t78e7du//f2mthatxOwI7YnZ2dtcm/e+ZyucePjY39JH59NKGdNhuuPTc2OWj/2S6ga0eUKSz+mtHClKq+lQBe+m+3BHoxvog+q1sFTobvnwtaZY4JN3KcmCYD7+jo6L09z7PJTMt0agu6p9Xr9Ru65cN9VkYg9n3/TlW1DXGLfoSB4q9p1Q+7seiUdO+wT9rvgmPsCPV6vf695sK3G7uHk/RvEpFb9+7d+5FCoXB/VR3duHHjp+KBh7HvlPu3eq8s5btq6jQuegAAIABJREFU0dA8oSsCaTM1hv3Dxt/P7ZTNK/Y78vnLzAKamLm2XC7/pXPONoBaQMLJtVrtp80Y7QJ4wyzT9vn9JVtwrVQqD3POHVatVu2Y+YMLUrH3i91/wfgpHGNZQMO5KxGw35UOwE0OEYi1uW1+SNr0lkZsfuObiPxz0ri6S0HCbYODOx0ZnzbAPU1luSZbAuFvSdvE8yci8vikz8eoxFHmRVU9tVqtXt2pJoxfOgnx9ywKxMakiRs805Q53OS5vd8ZeGPv1SjxBeORNA22tq/Rcrl8nnPuok6f7eVyedQ5ZydwfKndCRyx8W5PMvDGm4vxy9ruvGlq34/5moRyeJVKpRQEgc2VWIKkOVX9p1wud+GuXbt+m6bc8WuYT1ms2Nq+vpfzNc2yNuczNTX1SFtvDU8hWtTpps33Yz5lbfddao8AAtkTIIA3e21CiRBAYJUL2ELjyMjI5ar6ZBH50NDQ0NubfyTaEXgzMzPbfN//D8/zPm5xWyLycVW9OJapNJLwSqXSSc65c1TVAngXLHzahcVi8UX2ozQpWIwA3lXeqTJa/NiivOecu2BqauqTzUf5bt269WhbaPd9/x6qagtUt6vqu2dnZ/9p9+7d++JV27x584bh4WELPt+0d+/es5OOBbZr8vn8Fc65hyQFdi0ngNeCjo844oizbAI1LNclc3NzFzaXM6PNQbH6LLB58+Y/zufz1znn/KTAqKUERcUmB5d13HnaoGEy8Pa506zSl+vF+KIbgQUiYhkF2mXgtc0hfxUEwZV25LCIXO/7/ksnJycXHKO9SptmTRd7dHT07rlc7jjP8346Njb2szhGsVg8SlVtU9DNhULh/B07dhxIwtq6dev9giC4v+/7N01MTPyu+ZpYpugvOucmFgNuAbXOuSc1BwuGwZU21rlARC4tFAqvScr22WrsHj7/bBG5WES+73neyePj479IKhsLTotpsexfu9hMjZ2yecVrHBsP/EtS1vN2Os65R6nqfZrH5WHwrZ3O8RzLfFur1ew9uSALTKsAxfD5dhqNZYe+1gKSa7Xa3hZ9nYCZ7HfhrpYw3CxaCYLgwKZNmybjn6O24XNqaupiVX2AbZhOmF+ZL8u2bds2+r5fFJHfV6vV7zcXMPY5fLiI2Ka9uUVUwvrkaSJyWVJwcHQfAmAWITpgl0aZ0kXkfYVC4dxWmb9t008ul/u8Vd/3/ZMnJiZu7UTB+KWTEH/PokC7cXmpVNpm2fxV9epqtWqn3CU+bI5SRP4ol8vVd+3aNRVdFBtr2HvpwqQnp8l4nsvl7ur7/idEpJH0O5QAmCz2rGyWKe1n+2IyOlpNw43OzwqC4Bme57Wa9+h4KkWYNMPecy9ISg7A+CWb/SpLperHfE1U31gwo524ZRl37XGt7/uvnZycvCXpN6g9p9OpK8ynZKlHZb8svZyviWq/ffv29TMzM0+1k33DBEnzQeq+71/c6jdCyr7OfEr2uxglRACBNSRAAO8aamyqigAC/RMIJ+3mkhYZw2OcL7Wjn33ff4mqzs7MzNixtIlHJUWlPuaYY/KtjsqLZVqyjL6Pih8pGk7gRINw+89Ux003a5GBt3/9ZxW9kgVH/cmGDRt+3SL4xDK+fcY5d9369evfMTs7e0Sra2N19k488USv1STKcccdd5+hoaEvqWpjdnb2Cc2ZcZcawGuZsxuNxvtV9ZlhhsaX1Ov1ry/muJlV1G4UtQsCURYMVf332dnZFzQHei8ngNc5ty7pmNzYgtGNSQtP0aKTqr6ZDLxdaGRuIb0aX0Sf1W2OMrds7ee0WXiyRSdbyE0c04TlfrGIWOZGe7w1n8+/a+fOndM06+ALRJ/PrbIqphWIBcAkLly2u0+rRU3LuDczM/MBVbXTCBIzkrYauzf16585506p1+u7W5WDBae0LZ3962KZGi1o/aTx8fHvJpU67CPvFJGzOmXzij+/0yJ8O6EwUGBBpq9yuXykvQedcwfy+fypO3fu/J+k+yQF8NrC1NzcnJ3ecY5z7lu5XO60VoHqTe8XMt5lvzv3vIS2WfrAgQMftVMyljr3kbZftapMmuPa7bmd3ntk4O15d1mRFwjnBC9TVTux6Om1Wu0zLeYdtFQqvSIMXHxjtVq1zTsdj8Nl/LIizcqL9lCgVCpZJkWbB1z0mNyKFfsstU2d3XgkbiQlgLcbtGvjHuVy2cbOnxSRywuFwpmtNpyWSiXbaPRFEflRPp8/pdV4OlILx+UW2NWVBwG8XWHkJk0CXZqvsRMU76Wqz7YNe+HJkPZK16rq+dVq1U4yPWTMFAb6llX1hSJSmJ6efkG79VjmU+i6aQV6PF/jFYvFI8N+a/Pcdwk3ll7h+/47Jicn/6u5nOF8ykOdc2eIyE8LhcLr2gWsM35J29JchwACCPRHgADe/jjzKgggsIYEomwwqjqSVO0gCLZacJWqfkxEbLKm4wR8dB/f929vzjBjf4v9SPgLz/MeNz4+bj9SDz46ZeAdHR29r6qe4Zz7xMTExM0iEjSXnQDeNdSJU1Y12k3dop/nbKIvPLLoPFU9pE92eomkjHr2nEqlcnwQBF9V1S8nBU12CuAtl8uPD4Lgwblc7qPj4+O/sXuWSqV7iYhlHPsbEfl8EARnpMls06kO/H2wBWIT7u+s1Wqvbf4s7xTAWywWbdLFdkpfE232iE0OGt6CI6Bjn8M7krJ5RQtTqvpWAngHu//1q3a9Gl9En9WtjjIP3z8XJGVaDz+37Sj0E5MCc8IAtvNE5I0icqvneaePj49/ezHjrX758jqLF4hlVjyhzbM3isgDRcQy8y7IrNvieZYh1BbjDz5iY4rF3Cd6/t1F5H4t+rg3Ojp6z3Zjjeax+969e++InRJwZxAEpzRv2EsYux9mi8IiYhuqEoPdO31XLb6FeEYvBMKxqm1IeIrd3zn3Befchc2/24rF4mPCEy92tguabS5jLAPvj0TkYMa6lHX5MxGZSfq8tt/FhUJhY1KG6+jezQGKQ0NDQ3Nzc29TVQta+4nneU9t/m3b5ncqAbwpG201X1YqlU4Rkde0qcOwiDxIRKZV9afOuQVzG83PVdXPVqvV/xv/99jn8NFp7xN7/vrwe+gSMvCu5t7Wm7KXSqVNYSZ+W1S3ecPrReSiQqFwQ3xxPXbikW32b7npp7mUjF96027ctTcC9ntzbm7uMufc/dq8wvy42oIYU45TbnPOvaJer1vmxYMBvM65X6nqv7V4nShz+n+3ybpuY2s7LclOv1gwtiYApjd9ZADv6pXL5Wc4594RBh3+QlXf5py7Op4IJnbC49NE5Nm1Ws1OtWv7CAN47bvFNjL9Puni8PSM48N5cOvvCx7RaTIE8HYS5+/NAr2erwm/M57onLMg3Cjbrp24ZBmnj22ef7GESBs2bCjb5mfn3Olh8KMVe3cQBKdOTEzsadWKBPDSv9MK9GC+Zj5A3fO8vxUR6+uWAMAetpZpiSnsNNTH1ev1H0ZltO+Mww47bLtz7tki8ozwN4b9+evhvPj8OmjSg/FL2pbmOgQQQKA/AgTw9seZV0EAgTUkEA907UG17aiuBUFdUVCjiHzP9/2nT05O3h5/7U4BvLGF01/m8/mTknZ0E8Dbg9Zc5bfs0hHoiQotJgm1XC6f55y7yDn3hnq9bhloDnmkCOB9vnPuClsgq9Vq54eBXm8VkdeLyFXT09Mv75QNe5U3G8XvgkA8a5KqnlKtVi1r0iGPTkFRUWYMVX1OtVq1yXULJo+CrWxRaMmPtJlpYgE7id8tSy4ATxwYgV6NL7r0/ZGY+SgWwPbrNIFfA9NYa6QiKReELKDQMi+mWeS3azeIyKNbBfCq6hedcxOLIY4WPVsFqS/mXnZKgO/7F4nIS8NTAk6r1+s3JN0jHtimqjapb8G7FkhmE/tJx79HAREdg5STAtwWUw+uXbaAjYMteOVVzjnbJHdI0Ne+ffseEATBNSJyd8/znjI+Pv6ttK8YGw/YhrbEhfxW9wqDAO7TasNF2jLYdbap1PO8D4QbAMfCMdKPk+5RLpdf65yzgAZ7pAnYXMzngm3O6hgksZi6cW33BFIE8EabOGyRslN/nr826bdlbP7j8DbBXK0qFgWCXRYP4C0Wi0ep6vtjwQOdgtKiQOA7OwURq+rPhoeHz+iUna97LcGdlitQqVTuGQSBLcq/KuwTNzvn3rRu3bqv2ulFlp1RVY+3jFvVavWqtK8Xy8DL+EVEGL+k7Tkrc12nAN7YeNY+i21s3/JEldi1v8nlck8YGxuz8a0F8M5/9qrq9c2bNaJap8l4HpV1fuARft4yHlmZfjMIrxoehf5YVX1LGJx1m4hc4nnehzds2PD7O+64w04duiAMtH15rVbb36neYX98RDyAvfk50Vxku9+psbHW/JiY8Usnef4eCfR6vmZ0dPSRnud9zjLoioiNm95tiTFU9Wnhes8jcrncfzUajRNV9WQReUwskLGmqh/3PO/asbGxn1cqlVKj0ZiNb4plPoW+vAyBrs7XxOZorEg3qOq7hoeHvz47O/smEbEs7ic55xqe5z3aNvqJyEPDeRGb9/uOc+6jzrmvTUxM/LpcLj/KMvFWq1UbF80nE2P8soyW5qkIIIBAjwUI4O0xMLdHAIE1KeBt3779iNnZWS9ee+fcvVX1I6r6w1wu9/pGo2G7Qw95BEGgtiNORP7BOfe2RqPx3uHh4YMZY3zfb0xOTu6NZ5FrCviyCZ3LEiZnbAHpS+G/L8gSkGaikgDeNdmX21badjGvX7/eFj0Peajqo5xzH3TOvdYmUZJu4vv+4UNDQ+91ztmPy9NE5JCsdyKyv3lyMtZPh8MggQXHRqcN4I0CHIvF4mZV/YqI/NbzvJPbHc9LD0AgEogmDFX1x77vn5yURTFtAG980jw20bluaGjo7c3fE7lc7q6+71uw7Y0icmFzi3ied78gCN5mGRfTBJ4QwEufbifQy/FFqVTaZscBi4gtStUTynGqiJwTBMEzPM+zTBrNjzNU9ZjmQJUw48CVzrknWabKWq12Ha28tgRiGywensvlHj82NvaTDv3csjnb5Pch2SvsOb04gnqRraHFYnGbqn5YRB4sIj9wzj2rXq8vGP9E900R2NZcBAJ4F9koWbh8dHT03p7nWYbaV4YLkrYQY4F+d3POvaRer1sgbupTXqLxwFICzsMggMT30CKsvFKpdJKI/GMYfG9ZYl7YblzetOCU5qUI4E2jNADXRKdkxDfJtapWu8/5NJmIWt039rvVsum9LrouIQCmkzgBvJ2EBuDvYUZeC+S1zNK2ASnKrmWbNt5aKBQubHfsbTMB45dDRQjgXd1vktiJMOtaJZyIjYM7nj6R4nPb5loWJM5o9TzGI6u7f2Wh9JZYYmpq6pFhIK/Nk9h6kR2Jfn/n3HdV9dRarfbrbpU1TQBv82sxfumWPvdZ7nyNzVM6557qed53m4IRo4QtcWQLit9hgYzr1q37VvMmt2Kx+CJV/aemxBqdTvpgPoVu3FGgG/M19ltUVR+nqt+IThG1F44+w5sK8Rvn3Jc9z7t6//79O5uSE2mpVLKTZs4SkUfUarXv2HMZv3RsRi5AAAEEVkyAAN4Vo+eFEUBgLQlYQMn69estm9AjgyA4fWZm5oY9e/bMNhnYLj07QskCcL+YMhOoLew/V1U/ZEeMtjpWr1MG3ljQ4+XT09OvSCib/TiIgoC3LWVxdy2191qua6VSeXCY/esnuVzuTNvRLCKHHFsavh8syPBlaYMMYu+h5zjnPjQ1NXXWLbfcMtNs3SmAN5b1dD5rarlcPs05Z9lsyEC6ljvuIupuxyKF2ZAebpmba7WaHXu3IEimXQBvLDDSggyjrI+Jmz/iResUwBu/dmRkZObGG2+8o13VCOBdRMOvvUt7Nr4I+78trrZ7dArgnX9uPp8P1q1bNxUFNWzduvVo3/e/LCJD3cgGufaaffXXuFQqPUFEPuec+0irsUJUS9s0cccdd9gYenOj0XjiTTfd9Ku4QA+PoO4IvW3btnv4vn++c+7FYRaNq4aGhl67a9eu33Z88iIu6LTZZBG34tIVENi8efMfDw8PWzZPW2i0x62q+rrh4eHP7Ny5s2WGuuaixsYDabJWNz/dAmNnlvqZWy6Xj3TOvUtEnhxmib5kbm7uwt27d+/rJulSghW6+frcqz8ClUrlT4Mg+LwNEVrNjcRLEvstaJucD9n0E5v/OLpT9tuE2kWBt5fEA3gXq5Bmo/Vi78n12RU44YQTCgcOHLCsWq8OS2m/5Wze5IPxY9U71YDxSych/r6KBCzoxDYs2cbPlnMvUX3CYN8viMjvR0ZGTus0HxJ36NfnLeORVdT7+l9Ur1wuP8XmvG1Tnr28qn6q0WicPzk5ectiNue1K3o/+mC/3k/9byJecbkC3ZyvaRrTRwG8X3fOXa2q3y4UCj9vtwGqG+8F5lOW2yMG+/ndmq+JK4X99lVh0qTP5HK57+3atevW5vXX6DmxNagTljpnY/fqxvtlsFub2iGAAALdEyCAt3uW3AkBBBBoKVCpVCpBEFiWUVtctYwatpv62yJiQSZf8n3/D7lczjKz2OD7Y7lc7uxdu3ZNdSINs0Da8Z6HtztWr1MAb7lc/lvnnN3nolqtZtnwFjwI4O3UGvzdMvKOjIw8WVWfFTuiyLLH2OTJtc657wwPD9/F933LrnW8c+6Mer1+ZasfmJGoZSOIHR0WBapbgMGCR7sA3jBjsAU5PDfacVosFs9TVVsUS/MgyDeN0gBfEw8kF5Hr5+bmTt29e/f/S6pyu0m8LVu2HJHL5T4tIkdGGSLjn7FdInxHp4ABAni7JD2At+nl+KLpGLDl6v08PgEZZvb9RnicXqd7H/LcThfz98wL2EY4OwHANuVMeZ731PHx8R+0K3UYKPPRcGy+4ISKlQiACY/TtqDd14eZVS2Txus3btz4scVk30vbWiw4pZXK3HWeHfkZBIEFelnQ+m3OuetV1f7/iIjc4px787p1665JE8i7AgG888dLOufOEZEXhEHqVuZX1Ov1r3crQCHeaiw4Za4Pd71AYfCuZSz/67SbREulkmUiek/SBmUCeLveRNywtYBu2bLlqFwud56IPDu8zE7Q2h7LyPtOEflwmkBexi90tQER8IrF4umqeplzbleaLKTHHXfcfYaGhuy9s2cxWXTNq18Bh4xHBqR3drkaCZnYLRP0kIhYRl47Dv3jvu9f3I1A3n70wX69n7rcDNyutwJdn6+JF3exJ8rENnM/fDlBjcyn9LbTrOK7d3W+JmFeI/UJSLHNTfadsmDeM61xP7470paF6xBAAIFBFyCAd9BbmPohgEDWBHR0dPReuVzOghf/LhbkOF9O2yE6NDR03tjYmB2V1PbY02Kx+DBVtaCD+3Y6Vi+2+HTP5h+lYXCkLQac1e6YSQJ4s9aVsl0e61d79+49OpfLPcY5Z4tQpViJ99ux6SMjI5d3yogR9s+zReRiEbkzCIJTJiYmvtmq9rHFqgXBtrGMTBtjQZN2dPa5KTUJ4E0JNYiXxTJHn2kZzzsFh8WCYS4qFApviQdelUqlomVaF5GfxY6BJAPvIHacVVinXo8vepmBN/YdkEaeAN40SqvgmnCM+vdh0GvHsUJUpVKpdP9wM933CoXCS3bs2GEb7A4++nUEdXhsatk244WBOxaAOWfHOeZyuQu7nXU3XkcWnFZBB48V0Rb3VfXRzjkbizws/NO1qvrqarX6n5a5udFoWPD3S6JAXlW94Pbbb78m6eSK6NaLXfCMq4ULOakWkLZv375+bm7uobaJLww8HraNrc65CxuNxqXdzrqbUM5zOUlmdfX5NKUNj+J9vKq+O83cSHTPTkf4xuY/frqMQLCrO22oa1dHAmDS9IDVe02Lz8QbPM979fj4eHXz5s2HDQ0N2Tzda0TkLiJim6PfOTc398F2n5eMX1Zvn6Dk/yuwZcuWPw8D2l+UZu4lcqtUKscHQfBVEbm0VXKKVsb9+rwlAIZeHhOwjLvHhOtDtoFz/nPeOXfe1NTUJ2655Za5crlsc+p26texUSCvql5o4/6lSvajD/br/bRUA57XX4FezdckzWuk/a0XrRGpqj87O/uEVsk5Okkxn9JJaG39vVfzNUudf7HnRWtQqnrD7OzsC5Y659KP74611VuoLQIIINBagABeegcCCCDQPwHdvn37XRqNxrFBEDxWRJ4qIkeLyC+cc99Q1YeG/20lsgmbT+Zyuc8EQTBZq9Us4DF6WBaCU1X1feHkzlXT09Mv37Nnz52tqhLLPGqTn79Q1c8656IMvw8Rkb+xSVEReXytVrMFKh4ILFnAAlH27dt3L+ecZQo42Tln2cBsIvIG59yvVPUx4X/ba9RU9ePOuS80H220bdu2jXNzc29TVTsyby5NJqWtW7fez/d9O/70QeHrfdsmY0RknYg8TUSOCo/VPqNdIMOSK88TB1JgdHT03p7nXWb92bLcdQokDydIrP9bJlALxLJscrUQ5wgRebplU1LVN1ar1YtPOOGEww8cOGB9tO0jl8vd1fd9CyS3bBwXdrre/j49PT21Z8+e2TTXcs2aF+jp+MI+42dmZjbOzs56KaRPFZFzgiB4hud5/9Hpet/3G5OTk3s7bX7qdB/+vqoErL8eGQa9RgueP/A873nj4+PjUU0sQKtQKBQ9z/uViBwcT4efpxeFp2O8vFar2Wf8IY9lBMBY2c5X1Te3WkCyTOzDw8PHOeee7Jw7PTYuOqCqVzQajXdOTk7ahr6ePlhw6ilvN24e3/xpJ0jYbzYLerVMXNd5nnfx+Pi4jS+C+IuFgS+2Qe1gdlv7TN27d+9Xksa/Sw3gDTdkfCDMePq4er3+w6ZKW/n/yPO8reF77RnhuMguu01ELgmPhv99N7Da3YMFp14L9//+lk1oZmbmZFV9ZRjYYp+fZx9++OFXxDfOlcvlv1RVFwTBb2OltPeRnRrzdlX94v79+09vnk9ZTgDv6OjoX3meZ1kgLyOAt/99I8uvGGbBssy6djpX/DPR5kretnHjxm82Z9wP+6JtfDiYnd828c/NzV2VtAjP+CXLPYCytRII5xH/MggCm/+zJAA2j3J9Lpd74djY2M+i59k8oe/7xzrnLIDRxkPzjyAI/tzzvPeIyFbn3En1et0CeVM/+hVwyHgkdZMM5IXh+syoc+6xqmrj9D8NK2prNe+2+ermTOv2e3bTpk2PE5F/sDntsN9f4fv+O5bye7EffbBf76eB7CSDU6mez9fEqWKni/67rQe1Y3TO5VT1UWGG60sKhcK5Sz3tiPmUwemwS6xJX+Zr4mWLThN1zn1WVdueOhZfDxWRxHnPtPXux3dH2rJwHQIIIDDoAgTwDnoLUz8EEFgRga1bt94tCALLLrQ5nFyxndIWUGgTkPaYD9AVkU9v3LixGv5InB/wW3Cjqj4vllXJMnB9244UrdVqPyqXy0c65yyAy4LD3js9Pf2GdsG7EUC5XH6Ac+7y2H3jNhZEfEa9XrfAx7aZf1cElBfNrECpVHqgc84WoO6vqqMicqSIPDBW4PkAXd/3r5mYmPhv619hVt0HOeee2jRhaQv5/zw3N3eBLUQVi0X7ux2DKqp6RrVa/VSK/qnFYvHpqmoT9/dMgPtaLpd7WXwBILO4FCwrAl6pVLLMjjZZfqtz7rR6vd52MtAKbv38zjvv/HvnnGWPjj77ozrZ5/rHPM87Z2xs7A/RJEgvKpw2+0AvXpt7ri6BXo8visXiA1X1K2F2vG7jkCG926IZvV+lUrlnEASvFhE7ySL6nreMdImBLJs3b96Qz+evcM5ZkMyCh6p+dXZ29vSkjCtpA2BKpZJtwrs+DKyMv8aCzXFhUNdHbNzUVJibnXPvVtVr0hyP3a3mYcGpW5Ldv0+xWHy2qtopKfHxrP1mu8LzvI9Wq1ULZmn3u82OKX2wZbcVkSeHJbSA2dfVarWDAS/272kDeMvl8mnOuasSant9Pp8/ZefOnf8T/a1F+e3PN6jqu4aHh7++c+fO6e7LJd+RBad+Sff2dUql0rCdGuSce1nshBfrzy0DWYrF4osso3mLkv3G87xnjo+Pf6v572kDeGPHkp7QfA878r1arV69VBUCYJYql73ntfj+v01Vr/R9/18mJiZubt6M0VyLhM0ZnxsZGTm9+VQjxi/Za39K1Fpgy5Ytf5HL5d4oIk+KbWi7pdXGo82bN/9xPp+/zjlXbnFXm0M8qykRRscm6NfnLeORjk0xkBdYvx0eHraxyONjvxlt/GKb/f8xn89f32lcbL9rh4eHnyMiF4S/D35jCWImJiZuWgxaP/pgv95Pi6k31/ZHoJ/zNfEahafm2VqQBcanffzr3NzcK5aafTf+O9rWt6rVqs3z8FgjAv2cr4mTlkqle4nIv4Sbu9NoW1Kk9x84cOCCNDEErW7Yj++ONJXhGgQQQGAtCBDAuxZamToigEDfBcJFHAvQtSxJdhyvTabYYuUNuVyuvmvXrls7Tc7bPebm5p7onHuhqv4unhVmdHT0kap67NTU1D8uMovogiPa8/l8sG7duqml7jTtOy4vmCmBYrH4EFX9cuxIx7qqfss5913f978/OTl5e4cCz+/ItgwbYTDv/4my4IVHSr8yl8uNjY+PfztF8O7BlwqzGmyMvzYZGjPVdVZVYcKJwPM8z/v4+Ph4p93Nh9QtzE53WPwfR0ZGZuILrZYZrEXA+bKdfN+/aWJi4nfLvhE3WBMCvRxfhNmSiiIy1G1M3/dv37Rp0yRjmW7LZvJ+WiqVLLPom0TkayJyeYcFTwtifGoQBKPhRqM/slqp6i+DILim0Whc2+oIubQBMMVi8ShVfX8s6ECcc9/P5XLvGx8fn4wr2vfJyMjI5apqAZW2Qe9q59zXJiYmfr2YcU63WoYA3m5Jdv8+tvjpnPuUc87+9xMW3F0oFH64hM85O57Xjt+1DaIW0GJ97ZBH2gDeUqn3OIQlAAAUb0lEQVQ0v4E0/mTn3I3OuUsnJiZ+Hv/38PSCT4vIMSKywzn30XXr1n0rHuTbfbXWd2TBqZ/avX2t2O9Py754led5nx4fH7eNHImPSqXy4CAI7PSLP49tNN1nJ2X4vv/JVtnr0gbwnnjiiSNTU1MXq2o8gPf3zrkrN27ceM0S3rMH60EATG/7Uj/vHv4mtA31j4hO29q3b191CSelaKVSKTvnXqeqFyT9NmX80s+W5bWWK2DZRTdu3HipqtpG/GstqH3Dhg03tvrstOuPOOKIZzvn7EQ7y/C/ISzDj1T1U7fffvs3FzlPPv/0fn3eMh5Zbo9Zvc8Px9t2csXXbIyw1HHxtm3b7tFoNN7gnKvX6/UrF/sbsh99sF/vp9XbGwa65H2br0lQ1C1btmzK5XId5xyb5+WX2iLMpyxVbvU/r5/zNQlaC9b424juX+ympqR79eO7Y/X3CmqAAAIIdEeAAN7uOHIXBBBAYIHACSecULB/bM6GsQQqPfHEE9ft2LHDAoF5IJA1gfkfjHv37r1zCYtPh9QlzMyrzVnBslZhyoMAAggggAACKyew2scLFuwlIo3lBHV1Sz+2yaQrk/rdKhf3+V8B6ys7duyYWezCfFb8LFPY7t27LctusNJlst/mBw4cWDc9PT213N8sK10XXl/WzPyIfd/NzMxsnJ6eDiYnJ/eu1s8C+uwhn+mzWfhMXEqbMH5ZihrPSSNg2dULhYJbybFxvz5vGY+k6RGDeU1WfsP2ow/26/00mD1l9dcqK329H5LMp/RDObuvsdrnaxYj24/vjsWUh2sR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gf8PEVh4VJ56ul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3" name="直接连接符 12"/>
          <p:cNvCxnSpPr>
            <a:endCxn id="14" idx="2"/>
          </p:cNvCxnSpPr>
          <p:nvPr/>
        </p:nvCxnSpPr>
        <p:spPr>
          <a:xfrm flipV="1">
            <a:off x="1831655" y="3861038"/>
            <a:ext cx="8958958" cy="611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0790613" y="3769469"/>
            <a:ext cx="183138" cy="183138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53277" y="2054311"/>
            <a:ext cx="1723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Step1:face++</a:t>
            </a:r>
            <a:endParaRPr lang="zh-CN" altLang="en-US" sz="2000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810753" y="2062187"/>
            <a:ext cx="270000" cy="270000"/>
            <a:chOff x="6535243" y="2524701"/>
            <a:chExt cx="717051" cy="717051"/>
          </a:xfrm>
        </p:grpSpPr>
        <p:sp>
          <p:nvSpPr>
            <p:cNvPr id="17" name="泪滴形 16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052497" y="4795633"/>
            <a:ext cx="267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Step2:</a:t>
            </a:r>
            <a:r>
              <a:rPr lang="zh-CN" altLang="en-US" sz="2000" b="1" dirty="0" smtClean="0"/>
              <a:t>人工快速扫描</a:t>
            </a:r>
            <a:endParaRPr lang="zh-CN" altLang="en-US" sz="2000" b="1" dirty="0"/>
          </a:p>
        </p:txBody>
      </p:sp>
      <p:grpSp>
        <p:nvGrpSpPr>
          <p:cNvPr id="38" name="组合 37"/>
          <p:cNvGrpSpPr/>
          <p:nvPr/>
        </p:nvGrpSpPr>
        <p:grpSpPr>
          <a:xfrm>
            <a:off x="1784863" y="4838321"/>
            <a:ext cx="270000" cy="270000"/>
            <a:chOff x="6535243" y="2524701"/>
            <a:chExt cx="717051" cy="717051"/>
          </a:xfrm>
        </p:grpSpPr>
        <p:sp>
          <p:nvSpPr>
            <p:cNvPr id="39" name="泪滴形 38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724748" y="7066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数据清洗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2295525" y="2509921"/>
            <a:ext cx="5057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删掉</a:t>
            </a:r>
            <a:r>
              <a:rPr lang="en-US" altLang="zh-CN" dirty="0" smtClean="0"/>
              <a:t>face++</a:t>
            </a:r>
            <a:r>
              <a:rPr lang="zh-CN" altLang="en-US" dirty="0" smtClean="0"/>
              <a:t>检测到非一张人脸的图片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删掉</a:t>
            </a:r>
            <a:r>
              <a:rPr lang="en-US" altLang="zh-CN" dirty="0" smtClean="0"/>
              <a:t>face++</a:t>
            </a:r>
            <a:r>
              <a:rPr lang="zh-CN" altLang="en-US" dirty="0" smtClean="0"/>
              <a:t>检测人种不为亚洲人的图片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删掉</a:t>
            </a:r>
            <a:r>
              <a:rPr lang="en-US" altLang="zh-CN" dirty="0" smtClean="0"/>
              <a:t>face++</a:t>
            </a:r>
            <a:r>
              <a:rPr lang="zh-CN" altLang="en-US" dirty="0" smtClean="0"/>
              <a:t>检测性别与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不同的图片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删掉</a:t>
            </a:r>
            <a:r>
              <a:rPr lang="en-US" altLang="zh-CN" dirty="0" smtClean="0"/>
              <a:t>face++</a:t>
            </a:r>
            <a:r>
              <a:rPr lang="zh-CN" altLang="en-US" dirty="0" smtClean="0"/>
              <a:t>检测年龄不在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分段内的图片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195860" y="5225737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主要删掉明显图片中有两个人的图像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8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92133" y="1692328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背景和应用场景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92133" y="2445319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集爬取制作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2133" y="3207835"/>
            <a:ext cx="2031326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脸的检测与校准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00249" y="3909540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92133" y="3970351"/>
            <a:ext cx="1636987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识别模型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00249" y="4663602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92133" y="4715959"/>
            <a:ext cx="1750800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一个应用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demo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zh-CN" altLang="en-US" sz="6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933006" y="3143519"/>
            <a:ext cx="497964" cy="497964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FF54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400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3126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 L -6.25E-7 1.85185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13" grpId="0" animBg="1"/>
      <p:bldP spid="13" grpId="1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5" name="泪滴形 4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890301" y="18826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检测方法</a:t>
            </a:r>
            <a:endParaRPr lang="zh-CN" altLang="en-US" sz="2800" dirty="0"/>
          </a:p>
        </p:txBody>
      </p:sp>
      <p:sp>
        <p:nvSpPr>
          <p:cNvPr id="10" name="圆角矩形 9"/>
          <p:cNvSpPr/>
          <p:nvPr/>
        </p:nvSpPr>
        <p:spPr>
          <a:xfrm>
            <a:off x="3066549" y="3132203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25756" y="3184560"/>
            <a:ext cx="4432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OpenCV</a:t>
            </a:r>
            <a:r>
              <a:rPr lang="zh-CN" altLang="en-US" sz="20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Haar Cascade</a:t>
            </a:r>
            <a:r>
              <a:rPr lang="zh-CN" altLang="en-US" sz="20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人脸检测器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66549" y="4024192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66549" y="4916181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70641" y="4109769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dirty="0"/>
              <a:t>基于深度学习的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zh-CN" altLang="en-US" dirty="0"/>
              <a:t>人脸检测器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066549" y="5808170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70641" y="4992842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</a:t>
            </a:r>
            <a:r>
              <a:rPr lang="zh-CN" altLang="en-US" dirty="0"/>
              <a:t>中的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SVM Face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CN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70641" y="584749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</a:t>
            </a:r>
            <a:r>
              <a:rPr lang="zh-CN" altLang="en-US" dirty="0"/>
              <a:t>中</a:t>
            </a:r>
            <a:r>
              <a:rPr lang="zh-CN" altLang="en-US" dirty="0" smtClean="0"/>
              <a:t>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Detector</a:t>
            </a:r>
            <a:endParaRPr lang="zh-CN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07560" y="5902854"/>
            <a:ext cx="3903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非正脸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,GPU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百毫秒级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不同方向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 ,CPU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很慢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593227" y="5004477"/>
            <a:ext cx="4005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正脸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,CPU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毫秒级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,CPU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上最快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不能检测小脸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58381" y="3210551"/>
            <a:ext cx="3412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正脸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几乎可以实时工作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遮挡下无用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29765" y="4140547"/>
            <a:ext cx="3807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最为准确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实时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适合于不同方向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不同尺度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9070811" y="5015830"/>
            <a:ext cx="1050587" cy="338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75022" y="2009063"/>
            <a:ext cx="485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正脸、尺寸大且相对固定、</a:t>
            </a:r>
            <a:r>
              <a:rPr lang="zh-CN" altLang="en-US" sz="2400" dirty="0" smtClean="0">
                <a:solidFill>
                  <a:srgbClr val="DE2810"/>
                </a:solidFill>
              </a:rPr>
              <a:t>快快快</a:t>
            </a:r>
            <a:endParaRPr lang="zh-CN" altLang="en-US" sz="2400" dirty="0">
              <a:solidFill>
                <a:srgbClr val="DE28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27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 L 4.375E-6 1.48148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4.375E-6 -1.11111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1 L 4.375E-6 -3.7037E-6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4.375E-6 3.7037E-6 " pathEditMode="relative" rAng="0" ptsTypes="AA">
                                      <p:cBhvr>
                                        <p:cTn id="3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2" grpId="0" animBg="1"/>
      <p:bldP spid="12" grpId="1" animBg="1"/>
      <p:bldP spid="14" grpId="0" animBg="1"/>
      <p:bldP spid="14" grpId="1" animBg="1"/>
      <p:bldP spid="16" grpId="0"/>
      <p:bldP spid="17" grpId="0" animBg="1"/>
      <p:bldP spid="17" grpId="1" animBg="1"/>
      <p:bldP spid="18" grpId="0"/>
      <p:bldP spid="19" grpId="0"/>
      <p:bldP spid="2" grpId="0"/>
      <p:bldP spid="21" grpId="0"/>
      <p:bldP spid="22" grpId="0"/>
      <p:bldP spid="23" grpId="0"/>
      <p:bldP spid="3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5" name="泪滴形 4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890301" y="18826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人脸校准</a:t>
            </a:r>
            <a:endParaRPr lang="zh-CN" altLang="en-US" sz="2800" dirty="0"/>
          </a:p>
        </p:txBody>
      </p:sp>
      <p:sp>
        <p:nvSpPr>
          <p:cNvPr id="8" name="圆角矩形 7"/>
          <p:cNvSpPr/>
          <p:nvPr/>
        </p:nvSpPr>
        <p:spPr>
          <a:xfrm>
            <a:off x="2890301" y="2759670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68837" y="2789817"/>
            <a:ext cx="5115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DEX:</a:t>
            </a:r>
            <a:r>
              <a:rPr lang="zh-CN" altLang="en-US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度为步长旋转图片</a:t>
            </a:r>
            <a:r>
              <a:rPr lang="en-US" altLang="zh-CN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选取</a:t>
            </a: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face score</a:t>
            </a:r>
            <a:r>
              <a:rPr lang="zh-CN" altLang="en-US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最高的</a:t>
            </a:r>
            <a:endParaRPr lang="zh-CN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90301" y="3651659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890301" y="4543648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0713" y="3737236"/>
            <a:ext cx="376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DeepFace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 smtClean="0"/>
              <a:t>检测关键点</a:t>
            </a:r>
            <a:r>
              <a:rPr lang="en-US" altLang="zh-CN" dirty="0" smtClean="0"/>
              <a:t>,</a:t>
            </a:r>
            <a:r>
              <a:rPr lang="zh-CN" altLang="en-US" dirty="0" smtClean="0"/>
              <a:t>映射到标准脸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72658" y="4679141"/>
            <a:ext cx="521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My Method: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检测人脸关键点</a:t>
            </a: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以鼻子为脸中轴旋转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24768" y="5539527"/>
            <a:ext cx="5531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改进方向</a:t>
            </a: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仅检测眼睛和嘴巴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三个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用连线做中垂线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56464" y="5554916"/>
            <a:ext cx="3903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检测点少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60948" y="4701351"/>
            <a:ext cx="4005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易操作，效果还好，检测的点有冗余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56465" y="2842805"/>
            <a:ext cx="283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实施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起来比较繁琐，计算量大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60648" y="3734309"/>
            <a:ext cx="2191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效果好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</a:rPr>
              <a:t>计算量大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890301" y="5433394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73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 L -2.5E-6 -3.7037E-7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1 L -2.5E-6 -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2.5E-6 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 L -2.5E-6 3.33333E-6 " pathEditMode="relative" rAng="0" ptsTypes="AA">
                                      <p:cBhvr>
                                        <p:cTn id="52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11" grpId="0" animBg="1"/>
      <p:bldP spid="11" grpId="1" animBg="1"/>
      <p:bldP spid="12" grpId="0" animBg="1"/>
      <p:bldP spid="12" grpId="1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5" name="泪滴形 4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890301" y="188263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原创人脸校准方法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4" y="2869512"/>
            <a:ext cx="3114478" cy="207502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3787" y="5050008"/>
            <a:ext cx="128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raw face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8" y="2869135"/>
            <a:ext cx="2094794" cy="20753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54060" y="5031305"/>
            <a:ext cx="16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ropped face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6456906" y="1973580"/>
            <a:ext cx="1163939" cy="363664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8594826" y="2195967"/>
            <a:ext cx="2073174" cy="3551597"/>
            <a:chOff x="8594826" y="2195967"/>
            <a:chExt cx="2073174" cy="355159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4826" y="2871359"/>
              <a:ext cx="2073174" cy="2073174"/>
            </a:xfrm>
            <a:prstGeom prst="rect">
              <a:avLst/>
            </a:prstGeom>
          </p:spPr>
        </p:pic>
        <p:cxnSp>
          <p:nvCxnSpPr>
            <p:cNvPr id="18" name="直接连接符 17"/>
            <p:cNvCxnSpPr/>
            <p:nvPr/>
          </p:nvCxnSpPr>
          <p:spPr>
            <a:xfrm>
              <a:off x="9620469" y="2195967"/>
              <a:ext cx="10944" cy="3551597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9036706" y="5031305"/>
            <a:ext cx="16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aligned face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10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10790613" y="3769469"/>
            <a:ext cx="183138" cy="183138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052497" y="2260893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VCG</a:t>
            </a:r>
            <a:endParaRPr lang="zh-CN" altLang="en-US" sz="2000" b="1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809973" y="2268769"/>
            <a:ext cx="270000" cy="270000"/>
            <a:chOff x="6535243" y="2524701"/>
            <a:chExt cx="717051" cy="717051"/>
          </a:xfrm>
        </p:grpSpPr>
        <p:sp>
          <p:nvSpPr>
            <p:cNvPr id="25" name="泪滴形 24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052497" y="4795633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Veer</a:t>
            </a:r>
            <a:endParaRPr lang="zh-CN" altLang="en-US" sz="2000" b="1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91" y="2010210"/>
            <a:ext cx="1008000" cy="1008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653587" y="3005887"/>
            <a:ext cx="1463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baby_gender_raw_page1_6.jpg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48" y="2010211"/>
            <a:ext cx="1006615" cy="100661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51244" y="3118310"/>
            <a:ext cx="1427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child_gender_raw_page1_6.jpg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51" y="2034391"/>
            <a:ext cx="1008000" cy="10080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6013278" y="3079361"/>
            <a:ext cx="163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early_youth_male_raw_page10_65.jpg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52618" y="3094790"/>
            <a:ext cx="163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early_youth_female_raw_page7_53.jpg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10" y="2060819"/>
            <a:ext cx="1008000" cy="10080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306040" y="3116103"/>
            <a:ext cx="144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youth_male_raw_page5_90.jpg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784863" y="4838321"/>
            <a:ext cx="270000" cy="270000"/>
            <a:chOff x="6535243" y="2524701"/>
            <a:chExt cx="717051" cy="717051"/>
          </a:xfrm>
        </p:grpSpPr>
        <p:sp>
          <p:nvSpPr>
            <p:cNvPr id="38" name="泪滴形 37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2544767" y="5449831"/>
            <a:ext cx="168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youth_female_veer_raw_page1_64.jpg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64" y="4371935"/>
            <a:ext cx="1008000" cy="1008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89" y="4371935"/>
            <a:ext cx="1008000" cy="100800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4207314" y="5449831"/>
            <a:ext cx="187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2">
                    <a:lumMod val="50000"/>
                  </a:schemeClr>
                </a:solidFill>
              </a:rPr>
              <a:t>middle_age_male_veer_raw_page30_50.jpg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48" y="4365107"/>
            <a:ext cx="1008000" cy="10080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013278" y="5459176"/>
            <a:ext cx="195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middle_age_female_veer_raw_page8_19.jpg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07" y="4371935"/>
            <a:ext cx="1008000" cy="100800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7845407" y="5449471"/>
            <a:ext cx="161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older_male_veer_raw_page3_75.jpg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32" y="4335345"/>
            <a:ext cx="1008000" cy="100800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9408225" y="5449471"/>
            <a:ext cx="161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older_female_veer_raw_page1_63.jpg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76" y="2015363"/>
            <a:ext cx="1008000" cy="100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4048126" y="4048125"/>
            <a:ext cx="2039064" cy="2276475"/>
          </a:xfrm>
          <a:prstGeom prst="ellipse">
            <a:avLst/>
          </a:prstGeom>
          <a:noFill/>
          <a:ln>
            <a:solidFill>
              <a:srgbClr val="DE28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32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  <p:bldP spid="31" grpId="0"/>
      <p:bldP spid="33" grpId="0"/>
      <p:bldP spid="34" grpId="0"/>
      <p:bldP spid="36" grpId="0"/>
      <p:bldP spid="40" grpId="0"/>
      <p:bldP spid="43" grpId="0"/>
      <p:bldP spid="45" grpId="0"/>
      <p:bldP spid="47" grpId="0"/>
      <p:bldP spid="49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92133" y="1692328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背景和应用场景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92133" y="2445319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集爬取制作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2133" y="3207835"/>
            <a:ext cx="2031326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脸的检测与校准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00249" y="3909540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92133" y="3970351"/>
            <a:ext cx="1636987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识别模型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00249" y="4663602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92133" y="4715959"/>
            <a:ext cx="1750800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一个应用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demo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zh-CN" altLang="en-US" sz="6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110567" y="3906035"/>
            <a:ext cx="497964" cy="497964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FF54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400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6748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 L -6.25E-7 1.85185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13" grpId="0" animBg="1"/>
      <p:bldP spid="13" grpId="1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591046" y="1618783"/>
            <a:ext cx="2815714" cy="4813549"/>
            <a:chOff x="5592563" y="2042746"/>
            <a:chExt cx="2316024" cy="41647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63" y="2042746"/>
              <a:ext cx="2316024" cy="3587137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6293375" y="583815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VGG16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22757" y="1869003"/>
            <a:ext cx="3214688" cy="4425765"/>
            <a:chOff x="2622757" y="1869003"/>
            <a:chExt cx="3214688" cy="442576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757" y="1869003"/>
              <a:ext cx="3214688" cy="364552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579665" y="5925436"/>
              <a:ext cx="1111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AlexNet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78128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9" name="泪滴形 8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69528" y="1849040"/>
            <a:ext cx="76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Tips</a:t>
            </a:r>
            <a:endParaRPr lang="zh-CN" altLang="en-US" sz="2800" dirty="0"/>
          </a:p>
        </p:txBody>
      </p:sp>
      <p:sp>
        <p:nvSpPr>
          <p:cNvPr id="20" name="圆角矩形 19"/>
          <p:cNvSpPr/>
          <p:nvPr/>
        </p:nvSpPr>
        <p:spPr>
          <a:xfrm>
            <a:off x="3028449" y="3581232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36487" y="365414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预训练</a:t>
            </a:r>
            <a:endParaRPr lang="zh-CN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791141" y="3581232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50809" y="362439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不同学习率</a:t>
            </a:r>
            <a:endParaRPr lang="zh-CN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028449" y="4505157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36487" y="453640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归一化</a:t>
            </a:r>
            <a:endParaRPr lang="zh-CN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844540" y="4505157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46059" y="4536401"/>
            <a:ext cx="1261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dropout</a:t>
            </a:r>
            <a:endParaRPr lang="zh-CN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34861" y="2476500"/>
            <a:ext cx="3885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Pytorch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于</a:t>
            </a:r>
            <a:r>
              <a:rPr lang="en-US" altLang="zh-CN" sz="2000" dirty="0" smtClean="0"/>
              <a:t> Titan </a:t>
            </a:r>
            <a:r>
              <a:rPr lang="en-US" altLang="zh-CN" sz="2000" dirty="0" err="1" smtClean="0"/>
              <a:t>Xp</a:t>
            </a:r>
            <a:r>
              <a:rPr lang="en-US" altLang="zh-CN" sz="2000" dirty="0" smtClean="0"/>
              <a:t>(12G</a:t>
            </a:r>
            <a:r>
              <a:rPr lang="zh-CN" altLang="en-US" sz="2000" dirty="0" smtClean="0"/>
              <a:t>显存</a:t>
            </a:r>
            <a:r>
              <a:rPr lang="en-US" altLang="zh-CN" sz="2000" dirty="0" smtClean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650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 L -6.25E-7 2.22222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4.375E-6 2.22222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2.22045E-1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 L -1.45833E-6 2.22045E-1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20" grpId="1" animBg="1"/>
      <p:bldP spid="21" grpId="0"/>
      <p:bldP spid="22" grpId="0" animBg="1"/>
      <p:bldP spid="22" grpId="1" animBg="1"/>
      <p:bldP spid="23" grpId="0"/>
      <p:bldP spid="24" grpId="0" animBg="1"/>
      <p:bldP spid="24" grpId="1" animBg="1"/>
      <p:bldP spid="25" grpId="0"/>
      <p:bldP spid="26" grpId="0" animBg="1"/>
      <p:bldP spid="26" grpId="1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9" name="泪滴形 8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890301" y="18826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训练过程</a:t>
            </a:r>
            <a:endParaRPr lang="zh-CN" altLang="en-US" sz="2800" dirty="0"/>
          </a:p>
        </p:txBody>
      </p:sp>
      <p:sp>
        <p:nvSpPr>
          <p:cNvPr id="16" name="圆角矩形 15"/>
          <p:cNvSpPr/>
          <p:nvPr/>
        </p:nvSpPr>
        <p:spPr>
          <a:xfrm>
            <a:off x="2348064" y="2879253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92119" y="293711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网络结构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348064" y="3633315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92118" y="3696121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最优超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参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348064" y="4387378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92118" y="443973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训练轮数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640508" y="2891341"/>
            <a:ext cx="1865192" cy="512074"/>
          </a:xfrm>
          <a:prstGeom prst="roundRect">
            <a:avLst/>
          </a:prstGeom>
          <a:solidFill>
            <a:srgbClr val="0070C0">
              <a:alpha val="8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Based on VGG16</a:t>
            </a:r>
            <a:endParaRPr lang="zh-CN" altLang="en-US" b="1" dirty="0"/>
          </a:p>
        </p:txBody>
      </p:sp>
      <p:sp>
        <p:nvSpPr>
          <p:cNvPr id="34" name="圆角矩形 33"/>
          <p:cNvSpPr/>
          <p:nvPr/>
        </p:nvSpPr>
        <p:spPr>
          <a:xfrm>
            <a:off x="5640508" y="4439735"/>
            <a:ext cx="1860430" cy="512074"/>
          </a:xfrm>
          <a:prstGeom prst="roundRect">
            <a:avLst/>
          </a:prstGeom>
          <a:solidFill>
            <a:srgbClr val="DE2810">
              <a:alpha val="89804"/>
            </a:srgbClr>
          </a:solidFill>
          <a:ln>
            <a:solidFill>
              <a:srgbClr val="DE28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20</a:t>
            </a:r>
            <a:endParaRPr lang="zh-CN" altLang="en-US" b="1" dirty="0"/>
          </a:p>
        </p:txBody>
      </p:sp>
      <p:sp>
        <p:nvSpPr>
          <p:cNvPr id="35" name="圆角矩形 34"/>
          <p:cNvSpPr/>
          <p:nvPr/>
        </p:nvSpPr>
        <p:spPr>
          <a:xfrm>
            <a:off x="5645270" y="3665538"/>
            <a:ext cx="1860430" cy="512074"/>
          </a:xfrm>
          <a:prstGeom prst="roundRect">
            <a:avLst/>
          </a:prstGeom>
          <a:solidFill>
            <a:srgbClr val="00B050">
              <a:alpha val="8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Batch size = 100 </a:t>
            </a:r>
            <a:endParaRPr lang="zh-CN" altLang="en-US" b="1" dirty="0"/>
          </a:p>
        </p:txBody>
      </p:sp>
      <p:sp>
        <p:nvSpPr>
          <p:cNvPr id="37" name="圆角矩形 36"/>
          <p:cNvSpPr/>
          <p:nvPr/>
        </p:nvSpPr>
        <p:spPr>
          <a:xfrm>
            <a:off x="9793317" y="2891341"/>
            <a:ext cx="1860430" cy="512074"/>
          </a:xfrm>
          <a:prstGeom prst="roundRect">
            <a:avLst/>
          </a:prstGeom>
          <a:solidFill>
            <a:srgbClr val="0070C0">
              <a:alpha val="8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输出为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维</a:t>
            </a:r>
            <a:endParaRPr lang="zh-CN" altLang="en-US" b="1" dirty="0"/>
          </a:p>
        </p:txBody>
      </p:sp>
      <p:sp>
        <p:nvSpPr>
          <p:cNvPr id="38" name="圆角矩形 37"/>
          <p:cNvSpPr/>
          <p:nvPr/>
        </p:nvSpPr>
        <p:spPr>
          <a:xfrm>
            <a:off x="7685208" y="2902436"/>
            <a:ext cx="1860430" cy="512074"/>
          </a:xfrm>
          <a:prstGeom prst="roundRect">
            <a:avLst/>
          </a:prstGeom>
          <a:solidFill>
            <a:srgbClr val="0070C0">
              <a:alpha val="8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输入为</a:t>
            </a:r>
            <a:r>
              <a:rPr lang="en-US" altLang="zh-CN" b="1" dirty="0" smtClean="0"/>
              <a:t>224*224</a:t>
            </a:r>
            <a:endParaRPr lang="zh-CN" altLang="en-US" b="1" dirty="0"/>
          </a:p>
        </p:txBody>
      </p:sp>
      <p:sp>
        <p:nvSpPr>
          <p:cNvPr id="39" name="圆角矩形 38"/>
          <p:cNvSpPr/>
          <p:nvPr/>
        </p:nvSpPr>
        <p:spPr>
          <a:xfrm>
            <a:off x="7685208" y="3641778"/>
            <a:ext cx="1860430" cy="512074"/>
          </a:xfrm>
          <a:prstGeom prst="roundRect">
            <a:avLst/>
          </a:prstGeom>
          <a:solidFill>
            <a:srgbClr val="00B050">
              <a:alpha val="8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SGD</a:t>
            </a:r>
            <a:endParaRPr lang="zh-CN" altLang="en-US" b="1" dirty="0"/>
          </a:p>
        </p:txBody>
      </p:sp>
      <p:sp>
        <p:nvSpPr>
          <p:cNvPr id="40" name="圆角矩形 39"/>
          <p:cNvSpPr/>
          <p:nvPr/>
        </p:nvSpPr>
        <p:spPr>
          <a:xfrm>
            <a:off x="9793317" y="3641778"/>
            <a:ext cx="1860430" cy="512074"/>
          </a:xfrm>
          <a:prstGeom prst="roundRect">
            <a:avLst/>
          </a:prstGeom>
          <a:solidFill>
            <a:srgbClr val="00B050">
              <a:alpha val="8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momentum=0.9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153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92133" y="1692328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背景和应用场景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92133" y="2445319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集爬取制作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2133" y="3207835"/>
            <a:ext cx="2031326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脸的检测与校准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00249" y="3909540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92133" y="3970351"/>
            <a:ext cx="1636987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识别模型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00249" y="4663602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92133" y="4715959"/>
            <a:ext cx="1750800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一个应用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demo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zh-CN" altLang="en-US" sz="6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876703" y="1618777"/>
            <a:ext cx="497964" cy="497964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FF54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400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896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 L -6.25E-7 1.85185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13" grpId="0" animBg="1"/>
      <p:bldP spid="13" grpId="1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9" name="泪滴形 8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890301" y="18826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过程监控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864" y="2405851"/>
            <a:ext cx="4868067" cy="36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2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3" name="泪滴形 2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890301" y="1882631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分类结果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混淆矩阵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77" y="2583635"/>
            <a:ext cx="5413159" cy="3608773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V="1">
            <a:off x="4100531" y="3189694"/>
            <a:ext cx="92814" cy="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134707" y="3186569"/>
            <a:ext cx="233153" cy="199509"/>
            <a:chOff x="9278753" y="3637219"/>
            <a:chExt cx="303157" cy="255461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9278753" y="3637219"/>
              <a:ext cx="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9354280" y="3637219"/>
              <a:ext cx="227630" cy="25546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接连接符 21"/>
          <p:cNvCxnSpPr/>
          <p:nvPr/>
        </p:nvCxnSpPr>
        <p:spPr>
          <a:xfrm flipH="1">
            <a:off x="8389771" y="3186569"/>
            <a:ext cx="13843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8219851" y="3189693"/>
            <a:ext cx="174516" cy="1963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8389771" y="5535677"/>
            <a:ext cx="82520" cy="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8217725" y="5367647"/>
            <a:ext cx="172047" cy="16803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484313" y="3032682"/>
            <a:ext cx="169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训练时间</a:t>
            </a:r>
            <a:r>
              <a:rPr lang="en-US" altLang="zh-CN" sz="1400" dirty="0" smtClean="0"/>
              <a:t>:93476.04s</a:t>
            </a:r>
          </a:p>
          <a:p>
            <a:r>
              <a:rPr lang="en-US" altLang="zh-CN" sz="1400" dirty="0" smtClean="0"/>
              <a:t>vs. 55120.23s</a:t>
            </a:r>
            <a:endParaRPr lang="zh-CN" altLang="en-US" sz="1400" dirty="0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4049464" y="5487792"/>
            <a:ext cx="92814" cy="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 rot="16200000">
            <a:off x="4113278" y="5327777"/>
            <a:ext cx="233420" cy="207784"/>
            <a:chOff x="9278753" y="3637219"/>
            <a:chExt cx="365913" cy="3534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9278753" y="3637219"/>
              <a:ext cx="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 flipV="1">
              <a:off x="9342482" y="3688515"/>
              <a:ext cx="333395" cy="27097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2389514" y="5226182"/>
            <a:ext cx="2118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训练集准确率</a:t>
            </a:r>
            <a:r>
              <a:rPr lang="en-US" altLang="zh-CN" sz="1400" dirty="0" smtClean="0"/>
              <a:t>: 22809/23406=97.45%</a:t>
            </a:r>
          </a:p>
          <a:p>
            <a:r>
              <a:rPr lang="en-US" altLang="zh-CN" sz="1400" dirty="0" smtClean="0"/>
              <a:t>vs.22609/23406=96.59 </a:t>
            </a:r>
            <a:endParaRPr lang="zh-CN" altLang="en-US" sz="1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8547223" y="2924959"/>
            <a:ext cx="2139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测试集准确率</a:t>
            </a:r>
            <a:r>
              <a:rPr lang="en-US" altLang="zh-CN" sz="1400" dirty="0" smtClean="0"/>
              <a:t>:</a:t>
            </a:r>
          </a:p>
          <a:p>
            <a:r>
              <a:rPr lang="en-US" altLang="zh-CN" sz="1400" dirty="0"/>
              <a:t>5618/5859=95.89</a:t>
            </a:r>
            <a:r>
              <a:rPr lang="en-US" altLang="zh-CN" sz="1400" dirty="0" smtClean="0"/>
              <a:t>%</a:t>
            </a:r>
          </a:p>
          <a:p>
            <a:r>
              <a:rPr lang="en-US" altLang="zh-CN" sz="1400" dirty="0" smtClean="0"/>
              <a:t>vs.5438/5859=92.81%</a:t>
            </a:r>
            <a:endParaRPr lang="zh-CN" altLang="en-US" sz="1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8531191" y="5274067"/>
            <a:ext cx="171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平均单张推断时间</a:t>
            </a:r>
            <a:r>
              <a:rPr lang="en-US" altLang="zh-CN" sz="1400" dirty="0" smtClean="0"/>
              <a:t>:</a:t>
            </a:r>
          </a:p>
          <a:p>
            <a:r>
              <a:rPr lang="en-US" altLang="zh-CN" sz="1400" dirty="0" smtClean="0"/>
              <a:t>0.0094s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947393" y="6076510"/>
            <a:ext cx="305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模型大小</a:t>
            </a:r>
            <a:r>
              <a:rPr lang="en-US" altLang="zh-CN" dirty="0" smtClean="0">
                <a:solidFill>
                  <a:srgbClr val="FF0000"/>
                </a:solidFill>
              </a:rPr>
              <a:t>:524514KB(512Mb)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3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41" grpId="0"/>
      <p:bldP spid="42" grpId="0"/>
      <p:bldP spid="43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9" name="泪滴形 8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890301" y="18826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训练过程</a:t>
            </a:r>
            <a:endParaRPr lang="zh-CN" altLang="en-US" sz="28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21" name="泪滴形 20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890301" y="18826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训练过程</a:t>
            </a:r>
            <a:endParaRPr lang="zh-CN" altLang="en-US" sz="2800" dirty="0"/>
          </a:p>
        </p:txBody>
      </p:sp>
      <p:sp>
        <p:nvSpPr>
          <p:cNvPr id="24" name="圆角矩形 23"/>
          <p:cNvSpPr/>
          <p:nvPr/>
        </p:nvSpPr>
        <p:spPr>
          <a:xfrm>
            <a:off x="2348064" y="2879253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2119" y="293711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网络结构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348064" y="3633315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92118" y="3696121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最优超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参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348064" y="4387378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592118" y="443973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训练轮数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640508" y="2891341"/>
            <a:ext cx="1865192" cy="512074"/>
          </a:xfrm>
          <a:prstGeom prst="roundRect">
            <a:avLst/>
          </a:prstGeom>
          <a:solidFill>
            <a:srgbClr val="0070C0">
              <a:alpha val="8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Based on VGG16</a:t>
            </a:r>
            <a:endParaRPr lang="zh-CN" altLang="en-US" b="1" dirty="0"/>
          </a:p>
        </p:txBody>
      </p:sp>
      <p:sp>
        <p:nvSpPr>
          <p:cNvPr id="41" name="圆角矩形 40"/>
          <p:cNvSpPr/>
          <p:nvPr/>
        </p:nvSpPr>
        <p:spPr>
          <a:xfrm>
            <a:off x="5640508" y="4439735"/>
            <a:ext cx="1860430" cy="512074"/>
          </a:xfrm>
          <a:prstGeom prst="roundRect">
            <a:avLst/>
          </a:prstGeom>
          <a:solidFill>
            <a:srgbClr val="DE2810">
              <a:alpha val="89804"/>
            </a:srgbClr>
          </a:solidFill>
          <a:ln>
            <a:solidFill>
              <a:srgbClr val="DE28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20</a:t>
            </a:r>
            <a:endParaRPr lang="zh-CN" altLang="en-US" b="1" dirty="0"/>
          </a:p>
        </p:txBody>
      </p:sp>
      <p:sp>
        <p:nvSpPr>
          <p:cNvPr id="43" name="圆角矩形 42"/>
          <p:cNvSpPr/>
          <p:nvPr/>
        </p:nvSpPr>
        <p:spPr>
          <a:xfrm>
            <a:off x="5645270" y="3665538"/>
            <a:ext cx="1860430" cy="512074"/>
          </a:xfrm>
          <a:prstGeom prst="roundRect">
            <a:avLst/>
          </a:prstGeom>
          <a:solidFill>
            <a:srgbClr val="00B050">
              <a:alpha val="8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Batch size = </a:t>
            </a:r>
            <a:r>
              <a:rPr lang="en-US" altLang="zh-CN" b="1" dirty="0" smtClean="0"/>
              <a:t>64</a:t>
            </a:r>
            <a:endParaRPr lang="zh-CN" altLang="en-US" b="1" dirty="0"/>
          </a:p>
        </p:txBody>
      </p:sp>
      <p:sp>
        <p:nvSpPr>
          <p:cNvPr id="44" name="圆角矩形 43"/>
          <p:cNvSpPr/>
          <p:nvPr/>
        </p:nvSpPr>
        <p:spPr>
          <a:xfrm>
            <a:off x="9793317" y="2891341"/>
            <a:ext cx="1860430" cy="512074"/>
          </a:xfrm>
          <a:prstGeom prst="roundRect">
            <a:avLst/>
          </a:prstGeom>
          <a:solidFill>
            <a:srgbClr val="0070C0">
              <a:alpha val="8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输出为</a:t>
            </a:r>
            <a:r>
              <a:rPr lang="en-US" altLang="zh-CN" b="1" dirty="0" smtClean="0"/>
              <a:t>6</a:t>
            </a:r>
            <a:r>
              <a:rPr lang="zh-CN" altLang="en-US" b="1" dirty="0" smtClean="0"/>
              <a:t>维</a:t>
            </a:r>
            <a:endParaRPr lang="zh-CN" altLang="en-US" b="1" dirty="0"/>
          </a:p>
        </p:txBody>
      </p:sp>
      <p:sp>
        <p:nvSpPr>
          <p:cNvPr id="45" name="圆角矩形 44"/>
          <p:cNvSpPr/>
          <p:nvPr/>
        </p:nvSpPr>
        <p:spPr>
          <a:xfrm>
            <a:off x="7685208" y="2902436"/>
            <a:ext cx="1860430" cy="512074"/>
          </a:xfrm>
          <a:prstGeom prst="roundRect">
            <a:avLst/>
          </a:prstGeom>
          <a:solidFill>
            <a:srgbClr val="0070C0">
              <a:alpha val="8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输入为</a:t>
            </a:r>
            <a:r>
              <a:rPr lang="en-US" altLang="zh-CN" b="1" dirty="0" smtClean="0"/>
              <a:t>224*224</a:t>
            </a:r>
            <a:endParaRPr lang="zh-CN" altLang="en-US" b="1" dirty="0"/>
          </a:p>
        </p:txBody>
      </p:sp>
      <p:sp>
        <p:nvSpPr>
          <p:cNvPr id="46" name="圆角矩形 45"/>
          <p:cNvSpPr/>
          <p:nvPr/>
        </p:nvSpPr>
        <p:spPr>
          <a:xfrm>
            <a:off x="7685208" y="3641778"/>
            <a:ext cx="1860430" cy="512074"/>
          </a:xfrm>
          <a:prstGeom prst="roundRect">
            <a:avLst/>
          </a:prstGeom>
          <a:solidFill>
            <a:srgbClr val="00B050">
              <a:alpha val="8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SGD</a:t>
            </a:r>
            <a:endParaRPr lang="zh-CN" altLang="en-US" b="1" dirty="0"/>
          </a:p>
        </p:txBody>
      </p:sp>
      <p:sp>
        <p:nvSpPr>
          <p:cNvPr id="47" name="圆角矩形 46"/>
          <p:cNvSpPr/>
          <p:nvPr/>
        </p:nvSpPr>
        <p:spPr>
          <a:xfrm>
            <a:off x="9793317" y="3641778"/>
            <a:ext cx="1860430" cy="512074"/>
          </a:xfrm>
          <a:prstGeom prst="roundRect">
            <a:avLst/>
          </a:prstGeom>
          <a:solidFill>
            <a:srgbClr val="00B050">
              <a:alpha val="8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momentum=0.9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2804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36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9" name="泪滴形 8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21" name="泪滴形 20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931053" y="18490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过程监控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14" y="237226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3" name="泪滴形 2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890301" y="1882631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分类结果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混淆矩阵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2301246" y="1805650"/>
            <a:ext cx="488252" cy="488252"/>
            <a:chOff x="6535243" y="2524701"/>
            <a:chExt cx="717051" cy="717051"/>
          </a:xfrm>
        </p:grpSpPr>
        <p:sp>
          <p:nvSpPr>
            <p:cNvPr id="27" name="泪滴形 26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890301" y="1882631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分类结果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混淆矩阵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  <p:pic>
        <p:nvPicPr>
          <p:cNvPr id="35" name="图片 3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77" y="2583635"/>
            <a:ext cx="5413159" cy="3608772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V="1">
            <a:off x="4100531" y="3189694"/>
            <a:ext cx="92814" cy="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4134707" y="3186569"/>
            <a:ext cx="233153" cy="199509"/>
            <a:chOff x="9278753" y="3637219"/>
            <a:chExt cx="303157" cy="255461"/>
          </a:xfrm>
        </p:grpSpPr>
        <p:cxnSp>
          <p:nvCxnSpPr>
            <p:cNvPr id="38" name="直接连接符 37"/>
            <p:cNvCxnSpPr/>
            <p:nvPr/>
          </p:nvCxnSpPr>
          <p:spPr>
            <a:xfrm flipV="1">
              <a:off x="9278753" y="3637219"/>
              <a:ext cx="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9354280" y="3637219"/>
              <a:ext cx="227630" cy="25546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/>
          <p:cNvCxnSpPr/>
          <p:nvPr/>
        </p:nvCxnSpPr>
        <p:spPr>
          <a:xfrm flipH="1">
            <a:off x="8389771" y="3186569"/>
            <a:ext cx="13843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8219851" y="3189693"/>
            <a:ext cx="174516" cy="1963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 flipV="1">
            <a:off x="8389771" y="5535677"/>
            <a:ext cx="82520" cy="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 flipV="1">
            <a:off x="8217725" y="5367647"/>
            <a:ext cx="172047" cy="16803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484313" y="3032682"/>
            <a:ext cx="1690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训练时间</a:t>
            </a:r>
            <a:r>
              <a:rPr lang="en-US" altLang="zh-CN" sz="1400" dirty="0" smtClean="0"/>
              <a:t>:77283s</a:t>
            </a:r>
            <a:endParaRPr lang="zh-CN" altLang="en-US" sz="1400" dirty="0"/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4049464" y="5487792"/>
            <a:ext cx="92814" cy="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 rot="16200000">
            <a:off x="4113278" y="5327777"/>
            <a:ext cx="233420" cy="207784"/>
            <a:chOff x="9278753" y="3637219"/>
            <a:chExt cx="365913" cy="353480"/>
          </a:xfrm>
        </p:grpSpPr>
        <p:cxnSp>
          <p:nvCxnSpPr>
            <p:cNvPr id="47" name="直接连接符 46"/>
            <p:cNvCxnSpPr/>
            <p:nvPr/>
          </p:nvCxnSpPr>
          <p:spPr>
            <a:xfrm flipV="1">
              <a:off x="9278753" y="3637219"/>
              <a:ext cx="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rot="5400000" flipV="1">
              <a:off x="9342482" y="3688515"/>
              <a:ext cx="333395" cy="27097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/>
          <p:cNvSpPr txBox="1"/>
          <p:nvPr/>
        </p:nvSpPr>
        <p:spPr>
          <a:xfrm>
            <a:off x="2389514" y="5226182"/>
            <a:ext cx="187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训练集准确率</a:t>
            </a:r>
            <a:r>
              <a:rPr lang="en-US" altLang="zh-CN" sz="1400" dirty="0" smtClean="0"/>
              <a:t>: 22809/23406=97.45</a:t>
            </a:r>
            <a:r>
              <a:rPr lang="en-US" altLang="zh-CN" sz="1400" dirty="0"/>
              <a:t>%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8547223" y="2924959"/>
            <a:ext cx="2139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测试集准确率</a:t>
            </a:r>
            <a:r>
              <a:rPr lang="en-US" altLang="zh-CN" sz="1400" dirty="0" smtClean="0"/>
              <a:t>:</a:t>
            </a:r>
          </a:p>
          <a:p>
            <a:r>
              <a:rPr lang="en-US" altLang="zh-CN" sz="1400" dirty="0"/>
              <a:t>6698/8667=77.28%</a:t>
            </a:r>
            <a:endParaRPr lang="zh-CN" altLang="en-US" sz="1400" dirty="0"/>
          </a:p>
        </p:txBody>
      </p:sp>
      <p:sp>
        <p:nvSpPr>
          <p:cNvPr id="51" name="文本框 50"/>
          <p:cNvSpPr txBox="1"/>
          <p:nvPr/>
        </p:nvSpPr>
        <p:spPr>
          <a:xfrm>
            <a:off x="8531191" y="5274067"/>
            <a:ext cx="171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平均单张推断时间</a:t>
            </a:r>
            <a:r>
              <a:rPr lang="en-US" altLang="zh-CN" sz="1400" dirty="0" smtClean="0"/>
              <a:t>:</a:t>
            </a:r>
          </a:p>
          <a:p>
            <a:r>
              <a:rPr lang="en-US" altLang="zh-CN" sz="1400" dirty="0" smtClean="0"/>
              <a:t>0.01061s</a:t>
            </a:r>
            <a:endParaRPr lang="zh-CN" altLang="en-US" sz="1400" dirty="0"/>
          </a:p>
        </p:txBody>
      </p:sp>
      <p:sp>
        <p:nvSpPr>
          <p:cNvPr id="52" name="文本框 51"/>
          <p:cNvSpPr txBox="1"/>
          <p:nvPr/>
        </p:nvSpPr>
        <p:spPr>
          <a:xfrm>
            <a:off x="4947393" y="6076510"/>
            <a:ext cx="305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模型大小</a:t>
            </a:r>
            <a:r>
              <a:rPr lang="en-US" altLang="zh-CN" dirty="0" smtClean="0">
                <a:solidFill>
                  <a:srgbClr val="FF0000"/>
                </a:solidFill>
              </a:rPr>
              <a:t>:524578KB(512Mb)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44" grpId="0"/>
      <p:bldP spid="49" grpId="0"/>
      <p:bldP spid="50" grpId="0"/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92133" y="1692328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背景和应用场景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92133" y="2445319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集爬取制作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2133" y="3207835"/>
            <a:ext cx="2031326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脸的检测与校准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00249" y="3909540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92133" y="3970351"/>
            <a:ext cx="1636987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识别模型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00249" y="4663602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92133" y="4715959"/>
            <a:ext cx="1750800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一个应用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demo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zh-CN" altLang="en-US" sz="6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110567" y="4651643"/>
            <a:ext cx="497964" cy="497964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FF54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400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2456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 L -6.25E-7 1.85185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13" grpId="0" animBg="1"/>
      <p:bldP spid="13" grpId="1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7612" y="1451274"/>
            <a:ext cx="488252" cy="488252"/>
            <a:chOff x="6535243" y="2524701"/>
            <a:chExt cx="717051" cy="717051"/>
          </a:xfrm>
        </p:grpSpPr>
        <p:sp>
          <p:nvSpPr>
            <p:cNvPr id="3" name="泪滴形 2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886541" y="14906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书店书籍推荐系统</a:t>
            </a:r>
            <a:endParaRPr lang="zh-CN" altLang="en-US" sz="2800" dirty="0"/>
          </a:p>
        </p:txBody>
      </p:sp>
      <p:sp>
        <p:nvSpPr>
          <p:cNvPr id="16" name="等腰三角形 15"/>
          <p:cNvSpPr/>
          <p:nvPr/>
        </p:nvSpPr>
        <p:spPr>
          <a:xfrm rot="10800000">
            <a:off x="10016540" y="1282700"/>
            <a:ext cx="190500" cy="190500"/>
          </a:xfrm>
          <a:prstGeom prst="triangl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Unbenannt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828" y="2040329"/>
            <a:ext cx="7795022" cy="43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8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35200" y="774700"/>
            <a:ext cx="1595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 论</a:t>
            </a:r>
            <a:endParaRPr lang="zh-CN" altLang="en-US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9250" y="2247384"/>
            <a:ext cx="53956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用深度学习方法识别性别和年龄；</a:t>
            </a:r>
            <a:endParaRPr lang="en-US" altLang="zh-CN" sz="2400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自己制作了中国人脸数据集；</a:t>
            </a:r>
            <a:endParaRPr lang="en-US" altLang="zh-CN" sz="2400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给出了一种人脸校准的方法；</a:t>
            </a:r>
            <a:endParaRPr lang="en-US" altLang="zh-CN" sz="2400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给出了一种应用</a:t>
            </a:r>
            <a:r>
              <a:rPr lang="en-US" altLang="zh-CN" sz="24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demo.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68500" y="1651000"/>
            <a:ext cx="21971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288209" y="774699"/>
            <a:ext cx="1595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展 望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987313" y="1651000"/>
            <a:ext cx="21971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185705" y="2037834"/>
            <a:ext cx="53956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2">
                  <a:lumMod val="1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采用传统</a:t>
            </a:r>
            <a:r>
              <a:rPr lang="en-US" altLang="zh-CN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CV</a:t>
            </a:r>
            <a:r>
              <a:rPr lang="zh-CN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的方法做对比；</a:t>
            </a:r>
            <a:endParaRPr lang="en-US" altLang="zh-CN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chemeClr val="bg2">
                  <a:lumMod val="1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数据增强</a:t>
            </a:r>
            <a:r>
              <a:rPr lang="en-US" altLang="zh-CN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改变对比度等及裁剪</a:t>
            </a:r>
            <a:endParaRPr lang="en-US" altLang="zh-CN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chemeClr val="bg2">
                  <a:lumMod val="1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尝试优化训练和推断效率；</a:t>
            </a:r>
            <a:endParaRPr lang="en-US" altLang="zh-CN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chemeClr val="bg2">
                  <a:lumMod val="1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加入表情、化妆等其他识别任务</a:t>
            </a:r>
            <a:r>
              <a:rPr lang="en-US" altLang="zh-CN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1145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542" y="1902170"/>
            <a:ext cx="541042" cy="653760"/>
          </a:xfrm>
          <a:prstGeom prst="rect">
            <a:avLst/>
          </a:prstGeom>
          <a:effectLst/>
        </p:spPr>
      </p:pic>
      <p:sp>
        <p:nvSpPr>
          <p:cNvPr id="12" name="文本框 11"/>
          <p:cNvSpPr txBox="1"/>
          <p:nvPr/>
        </p:nvSpPr>
        <p:spPr>
          <a:xfrm>
            <a:off x="3527606" y="2028305"/>
            <a:ext cx="162736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思路</a:t>
            </a:r>
            <a:r>
              <a:rPr lang="zh-CN" altLang="en-US" sz="2800" b="1" dirty="0" smtClean="0"/>
              <a:t>来源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3431584" y="2649467"/>
            <a:ext cx="5006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很多推荐系统需要对用户年龄性别进行分类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altLang="zh-C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对旷视人脸识别</a:t>
            </a:r>
            <a:r>
              <a:rPr lang="en-US" altLang="zh-CN" dirty="0"/>
              <a:t>Detect </a:t>
            </a:r>
            <a:r>
              <a:rPr lang="en-US" altLang="zh-CN" dirty="0" smtClean="0"/>
              <a:t>API</a:t>
            </a:r>
            <a:r>
              <a:rPr lang="zh-CN" altLang="en-US" dirty="0" smtClean="0"/>
              <a:t>的使用经历和兴趣</a:t>
            </a:r>
            <a:endParaRPr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542" y="3989153"/>
            <a:ext cx="541042" cy="653760"/>
          </a:xfrm>
          <a:prstGeom prst="rect">
            <a:avLst/>
          </a:prstGeom>
          <a:effectLst/>
        </p:spPr>
      </p:pic>
      <p:sp>
        <p:nvSpPr>
          <p:cNvPr id="18" name="文本框 17"/>
          <p:cNvSpPr txBox="1"/>
          <p:nvPr/>
        </p:nvSpPr>
        <p:spPr>
          <a:xfrm>
            <a:off x="3515404" y="41131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目的意义</a:t>
            </a:r>
            <a:endParaRPr lang="zh-CN" altLang="en-US" sz="2800" b="1" dirty="0"/>
          </a:p>
        </p:txBody>
      </p:sp>
      <p:sp>
        <p:nvSpPr>
          <p:cNvPr id="20" name="矩形 19"/>
          <p:cNvSpPr/>
          <p:nvPr/>
        </p:nvSpPr>
        <p:spPr>
          <a:xfrm>
            <a:off x="3515404" y="468049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通过制作中国人脸数据集，</a:t>
            </a:r>
            <a:r>
              <a:rPr lang="zh-CN" altLang="en-US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加深对数据集的理解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通过人脸检测和关键点检测，</a:t>
            </a:r>
            <a:r>
              <a:rPr lang="zh-CN" altLang="en-US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了解检测常用算法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通过训练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CNN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模型，</a:t>
            </a:r>
            <a:r>
              <a:rPr lang="zh-CN" altLang="en-US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熟悉深度学习框架编程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结合数据集、检测、训练过程，</a:t>
            </a:r>
            <a:r>
              <a:rPr lang="zh-CN" altLang="en-US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体会深度学习算法的优劣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实现一个简单的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demo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体会</a:t>
            </a:r>
            <a:r>
              <a:rPr lang="en-US" altLang="zh-CN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CV</a:t>
            </a:r>
            <a:r>
              <a:rPr lang="zh-CN" altLang="en-US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的应用</a:t>
            </a:r>
            <a:endParaRPr lang="zh-CN" altLang="en-US" b="1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890542" y="3692019"/>
            <a:ext cx="6427078" cy="0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0656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707169"/>
            <a:ext cx="541042" cy="6537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07391" y="1772439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研究现状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8471166" y="2595613"/>
            <a:ext cx="27815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传统</a:t>
            </a:r>
            <a:r>
              <a:rPr lang="en-US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CV</a:t>
            </a:r>
            <a:r>
              <a:rPr lang="zh-CN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方法</a:t>
            </a:r>
            <a:endParaRPr lang="en-US" altLang="zh-CN" sz="20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改进人脸校准方法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多种网络结构尝试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推断速度提升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更多属性识别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衣服</a:t>
            </a:r>
            <a:r>
              <a:rPr lang="en-US" altLang="zh-CN" sz="2000" dirty="0" smtClean="0"/>
              <a:t>)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应用推广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服饰店</a:t>
            </a:r>
            <a:r>
              <a:rPr lang="en-US" altLang="zh-CN" sz="2000" dirty="0" smtClean="0"/>
              <a:t>)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8345067" y="2796145"/>
            <a:ext cx="45719" cy="2461258"/>
          </a:xfrm>
          <a:prstGeom prst="lef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7152397" y="2595613"/>
            <a:ext cx="0" cy="264964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744526" y="2595613"/>
            <a:ext cx="27815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数据集制作完成</a:t>
            </a:r>
            <a:endParaRPr lang="en-US" altLang="zh-CN" sz="20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数据集清洗完成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较优的人脸检测方法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原创的人脸校准方法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深度学习识别模型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000" dirty="0"/>
              <a:t>调</a:t>
            </a:r>
            <a:r>
              <a:rPr lang="zh-CN" altLang="en-US" sz="2000" dirty="0" smtClean="0"/>
              <a:t>参得到较好的结果</a:t>
            </a:r>
            <a:endParaRPr lang="zh-CN" altLang="en-US" sz="2000" dirty="0"/>
          </a:p>
        </p:txBody>
      </p:sp>
      <p:sp>
        <p:nvSpPr>
          <p:cNvPr id="27" name="左大括号 26"/>
          <p:cNvSpPr/>
          <p:nvPr/>
        </p:nvSpPr>
        <p:spPr>
          <a:xfrm>
            <a:off x="3496842" y="2806067"/>
            <a:ext cx="45719" cy="2461258"/>
          </a:xfrm>
          <a:prstGeom prst="lef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56202" y="3842108"/>
            <a:ext cx="70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完成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10127" y="3821096"/>
            <a:ext cx="91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待完成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3" grpId="0" animBg="1"/>
      <p:bldP spid="26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" b="23406"/>
          <a:stretch/>
        </p:blipFill>
        <p:spPr>
          <a:xfrm>
            <a:off x="4371490" y="1315873"/>
            <a:ext cx="5068074" cy="53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6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92133" y="1692328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背景和应用场景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92133" y="2445319"/>
            <a:ext cx="1800493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集爬取制作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2133" y="3207835"/>
            <a:ext cx="2031326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脸的检测与校准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00249" y="3909540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92133" y="3970351"/>
            <a:ext cx="1636987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识别模型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00249" y="4663602"/>
            <a:ext cx="506412" cy="50482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92133" y="4715959"/>
            <a:ext cx="1750800" cy="369332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一个应用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demo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zh-CN" altLang="en-US" sz="6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933006" y="2303635"/>
            <a:ext cx="497964" cy="497964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FF54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400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4691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 L -6.25E-7 1.85185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13" grpId="0" animBg="1"/>
      <p:bldP spid="13" grpId="1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92558"/>
              </p:ext>
            </p:extLst>
          </p:nvPr>
        </p:nvGraphicFramePr>
        <p:xfrm>
          <a:off x="2348064" y="2583635"/>
          <a:ext cx="6097093" cy="37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爬取网址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 CHINA GROUP(VCG),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即视觉中国；</a:t>
                      </a:r>
                      <a:endParaRPr lang="en-US" altLang="zh-CN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altLang="zh-CN" dirty="0" smtClean="0"/>
                        <a:t>VEER.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图片限制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 gridSpan="2"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CN" altLang="en-US" dirty="0" smtClean="0"/>
                        <a:t>人种为</a:t>
                      </a:r>
                      <a:r>
                        <a:rPr lang="zh-CN" altLang="en-US" b="1" dirty="0" smtClean="0"/>
                        <a:t>中国人</a:t>
                      </a:r>
                      <a:r>
                        <a:rPr lang="zh-CN" altLang="en-US" dirty="0" smtClean="0"/>
                        <a:t>，人数为</a:t>
                      </a:r>
                      <a:r>
                        <a:rPr lang="zh-CN" altLang="en-US" b="1" dirty="0" smtClean="0"/>
                        <a:t>一个人</a:t>
                      </a:r>
                      <a:r>
                        <a:rPr lang="zh-CN" altLang="en-US" dirty="0" smtClean="0"/>
                        <a:t>；</a:t>
                      </a:r>
                      <a:endParaRPr lang="en-US" altLang="zh-CN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CN" altLang="en-US" dirty="0" smtClean="0"/>
                        <a:t>页数只考虑</a:t>
                      </a:r>
                      <a:r>
                        <a:rPr lang="zh-CN" altLang="en-US" b="1" dirty="0" smtClean="0"/>
                        <a:t>前</a:t>
                      </a:r>
                      <a:r>
                        <a:rPr lang="en-US" altLang="zh-CN" b="1" dirty="0" smtClean="0"/>
                        <a:t>30</a:t>
                      </a:r>
                      <a:r>
                        <a:rPr lang="zh-CN" altLang="en-US" b="1" dirty="0" smtClean="0"/>
                        <a:t>页</a:t>
                      </a:r>
                      <a:r>
                        <a:rPr lang="en-US" altLang="zh-CN" dirty="0" smtClean="0"/>
                        <a:t>.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0000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CN" altLang="en-US" dirty="0" smtClean="0"/>
                        <a:t>年龄按照原网页分类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b="1" dirty="0" smtClean="0"/>
                        <a:t>婴儿</a:t>
                      </a:r>
                      <a:r>
                        <a:rPr lang="en-US" altLang="zh-CN" b="1" dirty="0" smtClean="0"/>
                        <a:t>,</a:t>
                      </a:r>
                      <a:r>
                        <a:rPr lang="zh-CN" altLang="en-US" b="1" dirty="0" smtClean="0"/>
                        <a:t>儿童</a:t>
                      </a:r>
                      <a:r>
                        <a:rPr lang="en-US" altLang="zh-CN" b="1" dirty="0" smtClean="0"/>
                        <a:t>,</a:t>
                      </a:r>
                      <a:r>
                        <a:rPr lang="zh-CN" altLang="en-US" b="1" dirty="0" smtClean="0"/>
                        <a:t>青少年</a:t>
                      </a:r>
                      <a:r>
                        <a:rPr lang="en-US" altLang="zh-CN" b="1" dirty="0" smtClean="0"/>
                        <a:t>,</a:t>
                      </a:r>
                      <a:r>
                        <a:rPr lang="zh-CN" altLang="en-US" b="1" dirty="0" smtClean="0"/>
                        <a:t>青年</a:t>
                      </a:r>
                      <a:r>
                        <a:rPr lang="en-US" altLang="zh-CN" b="1" dirty="0" smtClean="0"/>
                        <a:t>,</a:t>
                      </a:r>
                      <a:r>
                        <a:rPr lang="zh-CN" altLang="en-US" b="1" dirty="0" smtClean="0"/>
                        <a:t>中年</a:t>
                      </a:r>
                      <a:r>
                        <a:rPr lang="en-US" altLang="zh-CN" b="1" dirty="0" smtClean="0"/>
                        <a:t>,</a:t>
                      </a:r>
                      <a:r>
                        <a:rPr lang="zh-CN" altLang="en-US" b="1" dirty="0" smtClean="0"/>
                        <a:t>老年</a:t>
                      </a:r>
                      <a:r>
                        <a:rPr lang="zh-CN" altLang="en-US" dirty="0" smtClean="0"/>
                        <a:t>；</a:t>
                      </a:r>
                      <a:endParaRPr lang="en-US" altLang="zh-CN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CN" altLang="en-US" dirty="0" smtClean="0"/>
                        <a:t>性别按照原网页分类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除婴儿和儿童外分为</a:t>
                      </a:r>
                      <a:r>
                        <a:rPr lang="zh-CN" altLang="en-US" b="1" dirty="0" smtClean="0"/>
                        <a:t>男和女</a:t>
                      </a:r>
                      <a:r>
                        <a:rPr lang="en-US" altLang="zh-CN" b="1" dirty="0" smtClean="0"/>
                        <a:t>.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2348064" y="3562642"/>
            <a:ext cx="58705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48064" y="6154930"/>
            <a:ext cx="58705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348064" y="4858786"/>
            <a:ext cx="58705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234571" y="1455440"/>
            <a:ext cx="488252" cy="488252"/>
            <a:chOff x="6535243" y="2524701"/>
            <a:chExt cx="717051" cy="717051"/>
          </a:xfrm>
        </p:grpSpPr>
        <p:sp>
          <p:nvSpPr>
            <p:cNvPr id="11" name="泪滴形 10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823626" y="153242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数据集的基本信息</a:t>
            </a:r>
            <a:endParaRPr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8624404" y="3100512"/>
            <a:ext cx="2314876" cy="2928395"/>
            <a:chOff x="8624404" y="3100512"/>
            <a:chExt cx="2314876" cy="2928395"/>
          </a:xfrm>
        </p:grpSpPr>
        <p:grpSp>
          <p:nvGrpSpPr>
            <p:cNvPr id="32" name="组合 31"/>
            <p:cNvGrpSpPr/>
            <p:nvPr/>
          </p:nvGrpSpPr>
          <p:grpSpPr>
            <a:xfrm>
              <a:off x="8624404" y="3100512"/>
              <a:ext cx="2314876" cy="2928395"/>
              <a:chOff x="8576902" y="3159888"/>
              <a:chExt cx="2314876" cy="2928395"/>
            </a:xfrm>
          </p:grpSpPr>
          <p:sp>
            <p:nvSpPr>
              <p:cNvPr id="23" name="折角形 22"/>
              <p:cNvSpPr/>
              <p:nvPr/>
            </p:nvSpPr>
            <p:spPr>
              <a:xfrm>
                <a:off x="8576902" y="3159888"/>
                <a:ext cx="2314876" cy="2928395"/>
              </a:xfrm>
              <a:prstGeom prst="foldedCorner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9180342" y="3244334"/>
                <a:ext cx="1114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图片质量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8796758" y="3854814"/>
                <a:ext cx="1805651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8796758" y="4254623"/>
                <a:ext cx="1805651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8796758" y="4654432"/>
                <a:ext cx="1805651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796758" y="5054241"/>
                <a:ext cx="1805651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8796758" y="5454048"/>
                <a:ext cx="902825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文本框 1"/>
            <p:cNvSpPr txBox="1"/>
            <p:nvPr/>
          </p:nvSpPr>
          <p:spPr>
            <a:xfrm>
              <a:off x="8921807" y="3495813"/>
              <a:ext cx="1827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VCG</a:t>
              </a:r>
              <a:r>
                <a:rPr lang="zh-CN" altLang="en-US" sz="1600" dirty="0" smtClean="0"/>
                <a:t>：</a:t>
              </a:r>
              <a:r>
                <a:rPr lang="en-US" altLang="zh-CN" sz="1600" dirty="0" smtClean="0"/>
                <a:t>800*533</a:t>
              </a:r>
              <a:endParaRPr lang="zh-CN" altLang="en-US" sz="16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32666" y="3865145"/>
              <a:ext cx="1995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VCG</a:t>
              </a:r>
              <a:r>
                <a:rPr lang="zh-CN" altLang="en-US" sz="1600" dirty="0" smtClean="0"/>
                <a:t>：</a:t>
              </a:r>
              <a:r>
                <a:rPr lang="en-US" altLang="zh-CN" sz="1600" dirty="0" smtClean="0"/>
                <a:t>100KB</a:t>
              </a:r>
              <a:r>
                <a:rPr lang="zh-CN" altLang="en-US" sz="1600" dirty="0" smtClean="0"/>
                <a:t>左右</a:t>
              </a:r>
              <a:endParaRPr lang="zh-CN" altLang="en-US" sz="16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932666" y="4275261"/>
              <a:ext cx="1827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Veer</a:t>
              </a:r>
              <a:r>
                <a:rPr lang="zh-CN" altLang="en-US" sz="1600" dirty="0" smtClean="0"/>
                <a:t>：</a:t>
              </a:r>
              <a:r>
                <a:rPr lang="en-US" altLang="zh-CN" sz="1600" dirty="0"/>
                <a:t>612*408</a:t>
              </a:r>
              <a:endParaRPr lang="zh-CN" altLang="en-US" sz="16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943525" y="4644593"/>
              <a:ext cx="1995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Veer</a:t>
              </a:r>
              <a:r>
                <a:rPr lang="zh-CN" altLang="en-US" sz="1600" dirty="0" smtClean="0"/>
                <a:t>：</a:t>
              </a:r>
              <a:r>
                <a:rPr lang="en-US" altLang="zh-CN" sz="1600" dirty="0" smtClean="0"/>
                <a:t>50KB</a:t>
              </a:r>
              <a:r>
                <a:rPr lang="zh-CN" altLang="en-US" sz="1600" dirty="0" smtClean="0"/>
                <a:t>左右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756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V="1">
            <a:off x="1869755" y="1270238"/>
            <a:ext cx="8387458" cy="611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10257213" y="1178669"/>
            <a:ext cx="183138" cy="183138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132372" y="3681883"/>
            <a:ext cx="19756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sz="2000" b="1" dirty="0">
                <a:solidFill>
                  <a:schemeClr val="bg1"/>
                </a:solidFill>
              </a:rPr>
              <a:t>道路、桥梁、隧道及标志标线等交通设施的组成分布，如城市道路等级结构。</a:t>
            </a:r>
          </a:p>
        </p:txBody>
      </p:sp>
      <p:sp>
        <p:nvSpPr>
          <p:cNvPr id="43" name="矩形 42"/>
          <p:cNvSpPr/>
          <p:nvPr/>
        </p:nvSpPr>
        <p:spPr>
          <a:xfrm>
            <a:off x="8141068" y="3685617"/>
            <a:ext cx="19756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sz="2000" b="1" dirty="0">
                <a:solidFill>
                  <a:schemeClr val="bg1"/>
                </a:solidFill>
              </a:rPr>
              <a:t>城市居民在日常出行时，不同出行工具所承担的交通量在出行总量中所占的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比例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.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55" y="1609457"/>
            <a:ext cx="10058400" cy="402336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579246" y="4974963"/>
            <a:ext cx="645459" cy="398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724748" y="70666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数据</a:t>
            </a:r>
            <a:r>
              <a:rPr lang="zh-CN" altLang="en-US" sz="2800" dirty="0" smtClean="0"/>
              <a:t>集基本信息统计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2354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0" grpId="0"/>
      <p:bldP spid="40" grpId="1"/>
      <p:bldP spid="43" grpId="0"/>
      <p:bldP spid="5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CvAAAAMgCAYAAAD/LLekAAAgAElEQVR4XuzdDXhcZZn/8fs+k6QJ7bSAioqriPSvEjRN5iXd2hWyShEFQYGq4F9EWcAVxBdcXwqCqKC4yIqiu4Kg4i6oBRUVRYoYXmqXzpxJGrUqW1T0r7KsS20DTZpkzv2/nuxM9uR0XjNJyMv3XNdeu8w853me83nOZK+e+c39qHAggAACCCCAAAIIIIAAAggggAACCCCAAAIIIIAAAggggAACCCCAAAIIIIAAAggggAACCCCAwKwJ6KyNxEAIIIAAAggggAACCCCAAAIIIIAAAggggAACCCCAAAIIIIAAAggggAACCCCAAAIIIIAAAgggIAR4uQkQQAABBBBAAAEEEEAAAQQQQAABBBBAAAEEEEAAAQQQQAABBBBAAAEEEEAAAQQQQAABBBCYRQECvLOIzVAIIIAAAggggAACCCCAAAIIIIAAAggggAACCCCAAAIIIIAAAggggAACCCCAAAIIIIAAAggQ4OUeQAABBBBAAAEEEEAAAQQQQAABBBBAAAEEEEAAAQQQQAABBBBAAAEEEEAAAQQQQAABBBBAYBYFCPDOIjZDIYAAAggggAACCCCAAAIIIIAAAggggAACCCCAAAIIIIAAAggggAACCCCAAAIIIIAAAgggQICXewABBBBAAAEEEEAAAQQQQAABBBBAAAEEEEAAAQQQQAABBBBAAAEEEEAAAQQQQAABBBBAAIFZFCDAO4vYDIUAAggggAACCCCAAAIIIIAAAggggAACCCCAAAIIIIAAAggggAACCCCAAAIIIIAAAggggAABXu4BBBBAAAEEEEAAAQQQQAABBBBAAAEEEEAAAQQQQAABBBBAAAEEEEAAAQQQQAABBBBAAAEEZlGAAO8sYjMUAggggAACCCCAAAIIIIAAAggggAACc13ARDwVCeb6PJnfAhG45BJPLr2U+22BLCeXgQACCCCAAAIIIIAAAggggAACCCCAAAK1CxDgrd2KlggggAACCCCAAAIIIIAAAggggAACCCw4gftWJ5Jmdoaa9pjYYSLSNgcvclhEHlLR3rwEX+nJ9Gfm4Bzn5JQ6X35S2jzvzSLSYyKHqUjrHJzokIg+JBL0Bup9+ad3bvTn4ByZEgIIIIAAAggggAACCCCAAAIIIIAAAgggMK0CBHinlZPOEJgTAu5z7f5n2iuX9PT0NPX29o41eJWeiFjhfxrsam6d3t7e3rJ9+/aRuTUrZoMAAggggAACCCCAAAIIIIBAeYH7uhMXmtnH5qHRJUdm+j4yD+c9q1Nete7ki0X00lkddBoGU9OL+u/aeNk0dEUXCCCAAAIIIIAAAggggAACCCCAAAIIIIDAnBWYlQBvMpn8hIi8P6Jwhe/7H5izMrM4sVQq9T4zOzky5JW+72+cxWlUHSqZTK5Q1bea2f6Rxr2+7/+4agcVGqRSKdfv9aEmD4jI8b7v/7lSvx0dHUtbWlquN7OTROSXIjJkZpva2tqu2Lx582Ctc0okEq9V1c5Q+02+799f6/kz1W7lypVL9t9//0+Y2YFm1quq9w4NDf0+HBJdvXr18nw+v05E/sbM1ojIKhG5Mh6PXzoNYduJS3NzWbFixTUi8lTP8z69dOnSzdX6d4HfwcHBDjNbpappEflbETnMzE7I5XJ3NOCm6XQ6ZWYXmNmFvu8/VE9fyWRyPxG5TkROC5+nqmdms9kb6umr2La9vX1ZW1ubO7dZVT/f3Nx8/5YtW4Zq7SudTh8VBEHvdM2n1nFphwACCCCAAAIIIIAAAgggsHgF7ksn3mJiU/p38NxQs7OPzPS7f99zlBDoPPrks0z12nmLY3bmtrtuncf357yVZ+IIIIAAAggggAACCCCAAAIIIIAAAgggMEsC8zrAu3bt2vjQ0NCZqnrALHlNGsbMdra1tV1fT1C01DxLBZwbCRKGx+ju7j40CAK39WHVw/O8h7Zu3fqbMg01mUyeJyKfibzv2r/K930Xnq3pSKVSzzOzD7oQaCaT+bk7qVKAtxACvcTMhsbGxq4eGBh4ojiQu758Pn+7iBweGvy6oaGh8+qphBpdg6h/KpV6gZlNCnvWdLEVGtVy/yQSiVeoqgtyx0NdPRSLxV61devWB91rLli7fPnyq1X1nFCbP5rZK3O53ECj8yyen0gkOlT1ByJycOG134vIp4eGhq7dvn3746XGcaHW/fbb7yuFgHW4yU0icpbv+3vqnV9nZ+dzY7GY+0HAmS4sKyI3Dg0NnVtuDmU+c9Me4E2n0y8JgsCFkotrtVNErhkdHb0ifM+Wu97pDPAmk8m/EREX6p7xw8z6c7nct2Z8IAZAAAEEEEAAAQQQQAABBBCYdoF701073A9tp73j2erQ5OEjs33Pna3h5ts4q9at/42IzVsfNXuo/65bV843d+aLAAIIIIAAAggggAACCCCAAAIIIIAAAgjUKjCvA7zJZPKpIvI9EVld6wVPc7uaqsRWG3MmA7wlgrFlp1MpNJxKpV5kZs76kBIdfDwej19crRqrq5bb1NT0TlX9kIi0isi3ReQM3/d3VQrwdnV1vdzzPBdidUHtHap6fjab/aGIBMlk8rjCPTAxramEn6sFeEuFK6utaw3vV7x/ksnkM83sZlU9KtLXB33fv0JErPh6ifCoe+uqeDz+/mrrUsM8XRNNpVIbSmyp+bFqlX4La+QCni5sWzwGPc87NpPJ/KTG8cebdXV1rfI8z4VknxE+T1X/rlA5d8KkUr/TXYG3EDK/UkTeGRn3XN/3P1/LNU5ngLeez30tc6vShmrq04BIFwgggAACCCCAAAIIIIDAbAvck+58iYpunu1xp3s8EznqqEzfvdPd73zv78XHnHSkZ9498/06VGVt/5231PX8aL5fM/NHAAEEEEAAAQQQQAABBBBAAAEEEEAAgcUjQIC3sbVeFAFeV0W1ra3tcyJyehmuQTNbn8vlXKi27NHV1XWw53nfEJG1oUaXxOPxyx9//PHTzez60OvjtkEQtJQ4pxhglWQyeZmIfDB03qOqemw2m+2rZ2nnWoC3EAh1QeeLI9exx8y+qqr/GXm9RUROEpHnh17/o4i4Sre1Vrnd5Pv+/aXc0un0s4MguM1laEPvu+rJJ/q+/5Crhj08PLyk1LmxWOzAsbGxL6nqSyLvf7FwfaPl1qq1tXVvuMJ1wWWDiFwaOWenmb0ql8v9ey3rPt0B3hLViUVV71XV12cymUdqmRMB3lqUaIMAAggggAACCCCAAAIIIDBdAvekEueo2r9MV39PVj9met5R2Zx7bsUREuhcd/K5JnrNAkB527ZNt3xhAVwHl4AAAggggAACCCCAAAIIIIAAAggggAACCOwjQIC3sZtiOgK8mkwmPyki7w1PxfO8nkwm03CVjHoqcZapXOvm934R+XgVqgc9zzspk8m4UGfZI5FIvEJVXTXdeKHRTs/zXmtmh0UDvPl8/g2xWMwFNcPB4TtbWlpO3bJly2NdXV1Pi8Vit5nZmtCAm/L5/Ov6+/v/Us/SzrEAryYSiTNU1X05Ea5aW88l1d22QuVidw+cJyKfiXR6vu/77osgK1VFuu4JlD5hn+quHR0dBzU3N98sIi+LnHL36OjoqQMDA49WG3s6A7yFUPElInJRaFwXSn6j7/vuXpf29vaW1tbW01T10Apze46rSB1+X1W/a2YVw+iqelM2m/1V+Lx6PvfVrGp4nwq8NSDRBAEEEEAAAQQQQAABBBCYawL3dScuLLHTzlybZtX5qNmHX5rtj/7Qt+p5C71Bx9GnXKIqH57v16mmF/XftdH9gJ8DAQQQQAABBBBAAAEEEEAAAQQQQAABBBBYcAILMcA7LCK/EJGyVT2nuIouSHm4iLSGzm84wFsuSDhXArxdXV0v9zzPhRAPCF333WZ2jaq6irkTr5vZPap6qu/7fypnXAg7Xiki7yy0+baqXiAiPaUCvJ7nudCjq0Tr3CeFhNPp9EuCILgjFAYWM/ua53nhSr77TCWfz2/r6+v7r/AbUwjw1r32JSqsluyjjPkUb9vaTysX4C1TfXciSO1GmM0ArxuvRBC8eKEficfjH+3t7R2rdOXTGeBNJBKHq+oPROSQ4pjuPhweHj5r+/btjxd89hOR60TktNpXpLaWpf5WlAjw/j4Igtd7nvcf0V5dAF5VvxN5/XwRcSHpSYerppzP511V52ToDQK8tS0VrRBAAAEEEEAAAQQQQACBOSXQm+662Nt3h5s5NcdaJuOJfORvMn3uh7UcIYFV69ZfKmLRnZ3moZFdsm3TrR+ZhxNnyggggAACCCCAAAIIIIAAAggggAACCCCAQFWBugK8PT09rbt3775cVddW7XlyA1dZ8hmRc9y28r+rpx8z27x8+fINvb29LqTrQoNPFZHvicjqUD91BytrmcNMjVUmSDgoIut833fX0tARDfKFQ5qV3iv4OtcbReT5oUkMmtn65cuX/2hwcNA9PP9gZII3Dg0NnVsMLpaavAs8isgXPc/7WDab/aGIBCUChxPrmEgkkp7nXRUEwZdzudyXXcVXEdFUKrVhKpViXOBx586d/75ixYq0qo4HsoMgOFNV3xCa75Wq6uYmnuc9ZGbPCYKgt5H7rJYAbyG8+68lPi8PquoGEdlVytTMloiIC0L/bej9H4vIp1R1by03kbvOrVu3/ibStlQF5vF7IJfLjfsU7pVPiIir1DzdR8lwaIkgeHHcARE5yff9hypNZLoCvGWq7+40s1flcrl/D/k82QHeh83slblczv24YdJR4r6UcmHuMn8HCfBO911PfwgggAACCCCAAAIIIIDALAgQ4J0F5CdxCAK8TyI+QyOAAAIIIIAAAggggAACCCCAAAIIIIAAAjUK1BXgLRd6q3Gs6WjmKj+e5fv+HtdZpVBta2vr3uHhYRdqnI7DjecCeNMeFi5zDWXDdvVezFQDvOl0+oggCL4ZCe+64ScqnHZ1dR3sed43RGRSoFtVvxSLxd71wAMP7A7Pd5qqtI7bLFmy5D9HRkZcZeCX1WviArxBEPy8xHqW7MqFGVX1oRkO8LpA8glm9qVItePinCoG08t8Nid9Xup1cu1LVZcVkavj8fh7w1VuU6nU+8zs5PAYquqZ2WElrueXIjLp3ig3N1W9NZvNfrLU+8lk8oUiclvhHh02s4+OjY1dPTAw8ES1a52uAG8ymUyIyHdF5ODQmB+Px+MXO59EIvHSwg8e3Fp8/EmswPuoqrqwfakfTbzYzK6KmE0E2COvrzCzyyN/FwjwVrvheB8BBBBAAAEEEEAAAQQQmIMCBHjn4KJM45QI8E4jJl0hgAACCCCAAAIIIIAAAggggAACCCCAAAIzJLBgA7wi8t7pqgjqApxm5raYn/YAb3d396H5fP52EXFVaYvHqAum+r5/f6PrPpUAbyKR6FBVF44NV94VM7tHVU/1ff9PxXkVKsa6tgdE5npbEARv7+vr+2Px9ekM8MZisYOCINgkIs31Gk1TgNePxWKn5fP5x2od38zWqKq7j4rHRCi34Ojur/GKwCUOV3XaVU9198Y+R5mw7E4XPDazoIY5nh+t+Lxy5coly5cvv1pVzwmd74LPJ7oKt4UQ7KfM7IHdu3ffvGPHjkmVfiMB22IXd4+Ojp46MDDwaHhOrrp3b2/viCuGXMNci01cdeDz3GdFVS/IZrO/rvXc6QjwlvHp8zzvxEwm8/tkMrlCRFzF6NcU1u1xM/uWqv6/MvN0lcrPCL+nqt81s75K16WqN2Wz2V+F25SoaF0rzVTaEeCdihrnIIAAAggggAACCCCAAAJPsgAB3qkvwNq1a+PFwgGuiMDmzZvdblrlDm/NmjX7j4yMePl8fqy/v9/truR2l5rRgwDv1Hjdbkt79+5d7tarhrWdGKS9vb2lra1teeGFPcUCFLXMwt1PQRA0b9my5S91PhurpXvaIIAAAggggAACCCCAAAIIIIAAAggggMAcFiDAW8PizGSAN5VKdZnZHSJyUHgqZnZ2Lpe7robpVWxSb4C3UGn2KyJySKTjBz3POymTybgAZ/jQRCJxhqp+oUSYdoeZnZfL5e50X0xMV4BXRF5dCDq+JzQRF2x1lV2HQq+5h+auSmvxKIZg/15EHmqwAm+jS+PODwd4D47FYreZWWo6Oq63DxdqzmQy94TPSyaTx4nIt0Lr6ozf6Pu+C2y7CtjrReTfCu/vUNXzs9nsD90XDe7LjsHBwStF5J2hPnd6nvfa8DgdHR1Lm5ub3yYi7zazD+VyORd4redLLK/Qvp5z3NxdRW33+Tpt0s2semY2m72hFr9qPqlU6nQz+2Lkc+Gu79xSX+Kk0+mjIlWexf3tqXU+4TkT4K1lBWmDAAIIIIAAAggggAACCCxugcUW4E0mk26XoO+LyKGe562LPgcp3g2JRGKDql5mZjfs3r377cUfLLtnHY8//vgpZrZBRF4cuXvcsxK3a5gL544fhfanmdnHROTZofZ3e553fhAEbyoUH5iRH8YutgBvo+vrnlE1NTW9U1VdUYhwoYK7zex9uVzOL/UXY/Xq1U8fGxtzux65H8AXf5g/6opBmNkFfX19D0eet32iuO6xWOwf8/m82xXpdNem1PO5xf1XiqtHAAEEEEAAAQQQQAABBBBAAAEEEEBg4QsQ4K1hjWcywFsIAbrKq9Hjs/F4/D29vb1jNUyxbJMSQb4rVdWFLF1F3VcUKhUXz/+piPyfElVgdwZBsL6vr+9HpQYqhDU/JCIXl3jfPbC+TFUvN7PjVbUz1Mbdf38tIutKnOcq994kInsi7w17nveTIAiuDVcIVtVv7tmz583bt29/vNi+RCByUz6ff11/f/9fksnkU+dSgFdENJVKbSh8qdPIkk/p3OgXBOl0+tlBENwmIl2hDr/sed4Hx8bG/kpVn62ql4a/sDKzL+zevfud7outEuFW142r8ntNMaCbSqV6zMyFaFcWxnhYVY/PZrM/m9JF/O9J2tnZuSIWizWV68fzvLZ8Pv9PqnpypM35InJzlfHdPflMEXE+R4TafrsQWN7jed7TgyD4asSvXAh+vAsCvA2uOqcjgAACCCCAAAIIIIAAAgjUJbDYAryFnXQ+r6pvFZGP+75/YfRHxGvWrDlwZGTEhXHdbj/rs9nsLQ61vb19WVtb22Xu2UYBeUBV73b/t5m9rPCD8uN93/+ze63EszIX/rxLVZ9lZu4H0+6513+6cUSEAG/FO9cu2bbp1o9Uu7kbWd+Ojo6Dmpub3bPGE0XkEfeDdjN7TFWPFJGXikjJZ6OpVOoFZnajiHSLyIOq+n0zcztUvarwzGyfZ0HFAgdm5p5LuR+mT/z4nQBvtVXmfQQQQAABBBBAAAEEEEAAAQQQQAABBBaewLQEeKs9XCxTebXiw+kyFSRdoNNVsxgPdZYJYY5XNXUP480sGs5zFS09M3MVN8KVFHa6yrNmFpRZYldJ9MclAp8TFVSnemskk0n3kPbTJc6fCJtOtW933ixX4iw11X2qrrpG7qH6ihUrzhMRV4WkWJ0ifL6zfaOqPiWbzWZD28dpMpl8v/uiJTLYjfF4/Jze3l5XZXf8KHHt4ftnYvvCQnMXQC5+CeNeCgc5XSAzHa2O2si6FM6ddP9EqjG7rRfjoTEq3mtlKspO+rzUM99UKuUqyoxX2q3xeNB9yeH7/i8LFU+i4dYbh4aGzo0ErEuFhO8eHR09dWBg4NHwuJFtCPeZUktLS1DcZrBcdd0ar6NqMxfoD4LgKar6yaqN/7eBC7KfU6nC8AwHeB9VVVcN5ncl5vxiM3PVXsLHRNA/8voKM7s8HJ6fqS8a67ClKQIIIIAAAggggAACCCCAwBQEFluA1xElEoljVfU7qrotn8+f2NfX54K0E0c6nX5JEAR3qOqvQu+Hn0U97HnemzOZzL2h8K/7IfHKWCz2h9Azy+KuRY+r6luy2ex3iu27u7ufMjY2do2qvqEwMAHeivdvbQHeqa5veBcpM/taU1PTeVu3bv1v11/hPbeT12dE5M6WlpZTt2zZ8ph7L5lMrhARt9PSa1T1H5ubmy/ZsmXL+M5ga9asadu7d68raOB2nJr4wXvhvGIFXldIwYWFL/B93/2YXXt6erxGizlM4U8BpyCAAAIIIIAAAggggAACCCCAAAIIIIDAkyiwYAO8xYoXUdupBh0rhYXLjVVtXXt6eloHBwe/UNwmLdLeBe6OzWazfdX6qfR+nQFeVzHiaBE5uJExI+deHY/H3xt6+KzpdDoVBMGnChUsyg31UzPLFKqiuK0FP5DJZLLpdPqvSlSGdX3sE3gubnkYGuBK3/ffF62uEnl4Pt7chTSz2ewNxXNLhCtdVQ23ZeLE1oiFtvsEHFX1PSLiHspPOsxseNeuXZniVoxr166NDw8P32hm/arqAqyfD50wqwHe0LaDz6/hXpgIp7a3ty9ta2v7XPieNrN7VPVU3/f/FO0rkUi8QlVdUDgcVv5IPB7/aPgLi1Lh1khfEz6zEeBV1V+6L/Qi865ENR5gbm1tXRepQh0+5zkickb4BVX9rpmV/Rugqjdls9lfRQcu8bl/2MxemcvlfhFtW09wuMzfwRn5orGG+44mCCCAAAIIIIAAAggggAACDQgsxgBvV1fXwbFY7DYzW2VmJ+RyOfdv++Lhgrquyu4HVfWibDbrfsBqiUTicFX9gYgcaGbrc7nc+M5W5Y7Ozs79Y7HYNwo7Tn3Q9/0ros+iIj9+npF/V69at/5SESu1W1YDd82TcWrtAd4prm9HYX3drl6v8n3/ofBVhqoyp92a+r7vnkFNhMFF5L6Wlpb1xWBv8dzQs7V8LBY7buvWrb9x74UKXQwGQfDacjuePRnSjIkAAggggAACCCCAAAIIIIAAAggggAACsy9AgPd/zKtWKp2JAO+qVaue1dTU9D0R6Syz9O/yff/qRm6LegK8rkKoqr5ARFzg1FUl/oyZuW0Fn13HHH4vIu5LCnfe7lBoUFOp1BFBEHxYVU8QkeZQnztFZKuIvKLCOKOqeq2ZubYXlWj3i/DD8EKFDFdV9B2htmU9o1WiawjwlgzUlrpPqlWoDl9LZ2fnc/fff///9/jjj59uZtfX4d5Q0+gcI9sOVuzbVScZHh4+a8WKFfnR0dFLzewfwmvred5rM5nMPaU6KayT2wbRVYctHoPRL8TmWoC3ubn528UtNWuAn9gusUw18hq6KN2k3L1FgHfKpJyIAAIIIIAAAggggAACCCwagcUY4HW/2U6lUhvMzO0IdVU8Hn9/8QfEXV1dTyuEew8pPM8acDdD8d/YqvrNPXv2vDm8u1CpmyW0w9JQuR/TRp5bEeCt/OTpkm2bbnXPjmo56l7f0O5on43H4++JVsANr1XxeWFk/Uo+byz8UP+rbseq8POb0LOhadl9rRYU2iCAAAIIIIAAAggggAACCCCAAAIIIIDA3BVYsAHeIAha3JZ2ItIa4XfBURcgPSL0+s9FxG1lNxpdKhcYbWtru354eHiJiLiw7epQm4pVUasteyGUuCkSZp04rdYvBiqNEw3yhSt6qmqXmb26eL57CB0EQVZVv2Jm54vInwsVKA6pdi2h98crfQZBMNbU1PTSZcuW3egefKdSqfPM7LMl+nkkCIL/G4vF3JcjjQRW3dq9zPf9+90Y4Yfkoetbn81mbyl1LXMlwFucWz3B6zrWpmzTUkHQ0Bzcdn6/U9W8mbnqzOH74WFVPT4Wi/1udHTUbQ14XmiQPS6YGwTBzZ7nWRAEz43FYvsX3w+C4AWqepCZPV1V3yQi+4XO7fM878RMJuMC4TLXArzZbPZLoS/83BTd/fdgoXr1AaHrmKhO7KrtPIkB3um4Tcr1MSNfNM7khOkbAQQQQAABBBBAAAEEEEBAZJEGeN0zhpe4XXVU9Vf5fP7Evr6+P7r7IZFIHKuq7vmg2ynoLN/390SCmh/zff9D1e6dZDJ5XOEZ4uaWlpYTopVZi+eHnhHMyL+rF2MF3sIzpJrXt729vaWtre0at94i4irk/leZ9XW7Jj1DRMbvgUiV5V+6IgbR81TVM7PDROQAVT09m826MG+4Am/JwHC1+4v3EUAAAQQQQAABBBBAAAEEEEAAAQQQQGBhCSzYAK+ZPW0K4dNSqzse0i28MZ0B3olt+SrcUoOe5x2byWR+MtXbrkSA98xsNnuD66/Uey5w+9hjjy0ZGBh4wn1JsXfv3uUjIyNereO3tLQES5Ys2R2tVhHaNu75ob5+bman5XK5gRKB1QfM7F2q+n4ReU0t45vZ2blc7jrXtru7+9B8Pn+7iBxeOPdRVT02m832leqrVIDXVZYVkRer6nJVHQmCoDd07oOqukFEdkX6W2FmbovFietUVVfR+KflriGfz2/r6+ub9AVBCY9hEflFqZC56zf8pUBoHFdF+SEzC2rwO7+4BWCxrVv/3t5ed+74+YUQ7bfcFw/FNqr6d+5+SiQSF6vqh2sYp54mV8fj8fe6e6meAK+b965duzrDYeHooGbmAvkXiMjfRt67UlUrboXped5DbtvDZDK5X0tLS2vxfk8kEn+tqt8P+4jIl0XkXPelnxuHAG89y09bBBBAAAEEEEAAAQQQQACBmRRYrAHe9vb2Zfvtt5/78fqrzeyEXC53RyGoe4XblUpVT81ms+6ZkPt3vPuxsXvWdFp0t6ZyaxN6plNxxy8CvLXe3VZPBV6Z6vrWOJvxsHWZndrKdhG+d2Z63Wu8DpohgAACCCCAAAIIIIAAAggggAACCCCAwBwRIMBbfSFmJMDb1dV1cGFbvlSVKUzazq/6dCe3qDfAWwz3lhun8MXFi83s/7gKwcVgYrV5RSqWuOY3NjU1vc/M9svn8881szWqelmon2J148eSyaSrmPzPrtKFqn7OzNaFA7KhcyYqV3R1db3c87y7Qu/1j42NHb9t27Y/lJprlWDlFZ7n/SAS4K12yTW/X6X6bbGfitWew18ohQau+EVRzRP8ny+snmlmN6vqUcXzXAykYR8AACAASURBVMB5eHj4LLd1ZLVq0vWMFWrrqtq+1vf92wvbWK5y75UJ39ZVDbuMlwtCTwTc65lzKR8RcZW9T/R9/6FiX4lE4rWq2llP35XaqupN2Wz2V9E2s1zBeUYqBU2XEf0ggAACCCCAAAIIIIAAAgiUFlisAV6nkUwm3y4inxOR8WdJO3fufHpTU9P3VHUsXJW3p6endXBw8AsicrqIvMv3/aur3U+hf5Pf1tra+qbNmzcPVnkWNSP/rl6sFXinur6qepGZubUue7S2tu5167lmzZoDR0ZGXLXmtSLyRhG5s8p9safEj7tnZN2r3Z+8jwACCCCAAAIIIIAAAggggAACCCCAAAJzS4AAb/X1mJEAbyqVeoMLRFYfXh4UkVeFQ4A1nDPRpMEAr9fT0+O5CqjJZLJZRD4lIu8odP6wmb0yl8u5qrDjRyKROFtV15rZt83s/r6+vj+7vGXofbcV4RfN7KLly5f/q3t9cHDwqlCf7iW3beFNZvaHtra264tfcqxevfrpY2NjJ7n3VPVEM/uiqn7JzHqKYV5VzRa+ZPlTKpXaYGYfC1ndGI/Hz+nt7XWVbMercbS1tbkg5UtF5JWuwKyItJaxvUJVXbXgG+uxr7VtjQHechV/x4cpE2r9sVszVd1by1zMbHjXrl2ZHTt2TGpfCF+7LSIvDvXzoOd5J2UyGRdSlVWrVj3LfdElItMWTnX9quq9qvr6TCbzSHHsMuHbJy3AW8Zn0MzW53K5itV8a1mXqbRJJpPrReS9NZ67XEReGGlbadvISU1V9dZsNvvJGseiGQIIIIAAAggggAACCCCAwBwRWOQB3sNExO2is8f94Lu5uXmNmW10Ic5sNut2Vpp4npVMJj8qIi7cecPu3bvfHn1uEl3O0C5CZX9MHnm2MSNBzkUe4K17fYth7uiuYqU+rlMJdoeea31CRNyOYzOy7nPkzwvTQAABBBBAAAEEEEAAAQQQQAABBBBAAIEaBaYlwKuq7xGRn5YbMwiCM1X1DeH3XfVOz/OuL3eOmb2iRABtUkXRMtuVjQf5mpqaRvL5fEJEmiLjLhGRC0Tkb0OvTwQdzcxV+fyIiFyvqt81syEXalyxYkVcRFxAcXXovLpCg8Xz0un0M8zs62Z2ZNREVQO3LV/49VJfHtS4vjKVAK+bXxAEx4vI+ar69eIXFyX6Wp/NZm9xcylRYdeFL7+0bNmytxdDsx0dHUs9z2vu7+//izunu7v70Hw+f7uIHB66nqoVhwvh239Q1a+IyOVm9vrC+aOe561ramr66cjIyEYReVmo30lVUpLJ5HGF9ayF0gV4HzSzsvdrLZ2Ua1NjgLeRIWo9t9T9rIlE4gxVdRVIXIjbHaNmdk4ul/ty8Qut9vb2lra2tmtE5Kwyg7lqM181s3s9zxszM/dl2POLbQuVb79UuMe+WHj9Ps/zLshkMtnIF2cT21dO9bM4jRV4S/m4aX0kHo9/tJYvfWpdnJlqF/picWKIqVYinqk50i8CCCCAAAIIIIAAAggggMD0CyzmAO/KlSuXLF++/POq+lYzO1lVj3W76Lj/nc1m+8LaiUTC/SDdVVv9LxF5te/7uUqrEX7epaqnZrPZr0XbJ5NJ98zyuyJy8EwFORdzgHeK6+uKKEzaSanSOoeqON/Z0tJy6pYtWx6r5VMa2gWMAG8tYLRBAAEEEEAAAQQQQAABBBBAAAEEEEBggQtMS4B3Fo1qDvD6vu+qv+5zlAnu3TQ6Onr2kiVLUkEQuFDoISIybGZvz+Vy7r+DSmHhcmOVcdFkMnmeiHwm8r4LRbog6lDhS4FiWNI1e1hVj89msz+r1zoauhWRcGXNp4nIocU+XWjP87wfh0O1qrqlUNX2v5LJpAsvbxIRF2Z2x8d937/QhSs7Ozv3j8Vi3xCRdaE5ToRm165dGx8aGnJB7gNC7z9HRM6IXJMLhf6uwnVu8n3/fhcYduHIRCKxQVUvC7W/KgiC73ue94NQ4NSFR9f5vu8CquNHqdBihTGvMLPd4XHM7NZYLPbuIAiGwufFYrED8/m8u0+TxdfN7ATnWK7/oaGh3du3bx8Jv19i3epd+qm03yfA29XV9XLP81wYOrxuNw4NDZ27ffv2x8ODJBKJlWa2f2tr66+Hh4e7PM+7K/T+Q7FY7FVbt259sNRnqRgYdVsQjo6OXhcEwfd27959U6mqNnOpAm8pHzO7p6mp6ex8Pu+qPR9mZgeJyDNdRek9e/a0xmIx9yOBho98Pv+XFStW9DcaEibA2/BS0AECCCCAAAIIIIAAAgggMC8F7utOXBjZvWheXoeaffil2f5L6518MZhrZt9R1eeq6sN79ux5c/R5h/sheWtr63WF4gSb8/n8W/r7+/8jNJ6XTqeTLS0tv3Q7SRV+5H6FiLiCBy4Uenr4mVQh4PtVEVlb6GNGgpwdR59yiap8uF6XudZeTS/qv2tj+NlfTVOsdX3ds6iRkRG3S9oxruBEc3Pzux544IH/jDyne55br2w269Zt/Egmk67K720icoSIXDk6OvrhgYGBJ0LnaTqdTuXz+QPDOzQR4K1p+WiEAAIIIIAAAggggAACCCCAAAIIIIDAohEgwPs/S+0Cl267+X8UkTeGVn9URDbE4/FPDw4O7j8dFXhTqdSLzMxV8nUh4fBxd0tLi9v2XkpUj3UvlwxNVrtTE4nEWap6bbV27n0Xoly2bNmNg4ODV4nIOwrnuGDxCblc7o5Vq1Y9q6mpyc29s/Deba2trW9yX050d3c/P5/Pu60H3cNrd0wKzZYJQNcyrUltopVB0+n0S4IguCMUKn64EAB+afHEcAi5+FqJMHJ0HFcF5cZ8Pv+Tvr6+R5LJpPvixd0jxaPklyulrrNUhd1qF14iwOvCoL9w1W+rnTvV91X1N83NzW8vVgxJp9NHBEHwzXClXBH5bzO7SlWXqOqLROQ5ZtZmZutzuZyb3/hRIhQ6EQ6uFOB15xbD2eWuY64EeBOJRIequnDzRCXhCvab8vn865qbm1cFQdA71TWKnDfpBw2pVOp9rmrQFPpeLiIvjJwXDvrX3KWZbV6+fPmGYtXtmk+kIQIIIIAAAggggAACCCCAwKwL3JNKnKNq/zLrA0/zgGZ63lHZ3Ofq7barq+vgWCx2m5ml3LnlquW691Kp1AvM7Ea3oVTh2cz9ZvYTz/OWmtmrRGSn2xGs+CP/ZDL5TDO7WVWPckUCROSHIrJNRFaKyEki8g1VdcUDzp6pCryd604+10Tdbknz/Xjbtk23uJ2h6jrqWd+urq41nue5EK97XrtTVW83s1+LiNvJ7ejCD/X3eRaYSCRep6ruM+R++P6IiHzLVWpW1eWF++L50WeZBHjrWkYaI4AAAggggAACCCCAAAIIIIAAAgggsOAFCPD+zxKPB+FGR0eXNTc3u7DriaGVdw9e3cN0d7jwqqtCWzz2qVha6Y5JJpMrRMRVmH1NtF34YW5oC7ZwMxekPSeXy7nzrdY7M/RQuOopxTmEtgYsVgG+Kh6Pv39wcLBFRK4TkdMKnYWrqh5X8Bl/KxqanakAb6FKhgtRvqzcBarqRdls9vKwWyKROFxVXZXe8QfzrsqyiDyl2EdkPfaLXLdr9jHf9z8UHXMGA7xl77XCl0jFNSn635TNZn9VddErNEgmk+8UkU/X0MfEfVBsWyKAXHOAt9p4cyHAW7jv3PaZxWo51aY9/jfG87z0TAV46/msV5tsA+9PChU30A+nIoAAAggggAACCCCAAAIIzLDAPenOl6jo5hkeZsa7N5Gjjsr03TuFgTSVSm1wVYhVNVvYgeqP5fpZvXr108fGxj4oIueISGuonQvifkZVL/V9f0/x9a6urkM8z3PPVcLPAV2Y9/NNTU2Xjo2NbRCR989UgPfFx5x0pGfePVNwmVOnqMra/jtv+ckUJlXX+qZSqeeZ2adKPLd16/ttz/MuzGazLtQbPsar7AZB4M6bKCZQaOCCwF+JxWKfCFf0JcA7hZXkFAQQQAABBBBAAAEEEEAAAQQQQAABBBawwIIM8I6Ojp6wdOnSsZGRES+6dp7nteXz+X9S1YlKlWZ2aywWe3cQBENmdrCq3lCorOCqY7wrn88/oqrNnue5qqxTCvAWts9zgc+LS9xPd7a0tJwaqnz67CAI3BZsXZG2O4MgWN/X1/ejWu/JekJ9xdBqtEKFiPSPjY0dv23btj8kEokNqjqxbV0QBEe7+URfF5HPxuPx9/T29o65uU5jgHd9Npu9JXT9Ew/jy5gMep53bCaTmfSgv3CNrzSz3ng8/vDg4ODHCl+ajHcTCfA+NRreVtV3BEHwPFWNBjhd6PnwyBc5vxSR3SXmd354C8Va1zTarkS1W5lK1d9ov9WqFIfa7xMujt4Pqvr1kZGRM91WgtUq8FZzqDXAW9jK8E/hL8+KfZfpY9K6V5pH4fMcrlRdbdoEeKsJ8T4CCCCAAAIIIIAAAggggMCsC9yb7toR2k1p1sdveECTh4/M9j234X7q6KC9vb2lra3tKe4Z4tjY2O/Hxsb+sn379pFyXaxduzY+MjLynCAIXHh3/DlFoQ9XHdftnHVmNpt1zyKn/Vi1bv1vRGxWfabzItTsof67bnVVi2ftcOs1PDx8UBAEB3ie99uhoaHdlda3MDHt7Oxc0dzc/Cz3301NTX9asmTJ7uJz0VmbPAMhgAACCCCAAAIIIIAAAggggAACCCCAwLwTmJYAr6q+R0R+Wu7qgyA4U1XfEH7fzL7med715c4xs1eIyHsj70+q7lgmFOrChGcUKt2Gw7aNLI4b11XY+MZUAryFsN+7RMRVgS1WtS3OZ1REXuv7/u2hCWoymTxPRD5TYtIPep53UiaT+Xm1CyoVMgyvVdS4+IVB4bwrRMSt6/ihquPB2VQqdYqZuYq3xeNdra2tNwwPD381UrnYbRsYvqaJE6LVWVX1XlV9fSaTcVvNjR8rV65csnz58qtV1VU1Kc5hn3bujUQi0VGopntw1ERVv7lnz543b9++/fFKXtGgc/jLk3Q6fUQQBK5a77NDcznOzN4YqkZcbTn2eT8asq0nbF33YLWfMBHG7erqelphK8k1VU6fFODt6elpHRwcdFsbnh46byLQPdMB3jVr1rTt3bv33Z7nHT8yMvKagYGBR6PzbzTAW7jvjlVVV4U3+pkOD+c+3y7AfbPv+59Ip9NHUoG39puRlggggAACCCCAAAIIIIAAAjMrcF868RYTm5Hw6MzOvNi7nX1kpt/tFjWvjtAzl5TneesymcyMVMrtPPrks0zV7TY2Pw+zM7fddes8vj/nJzuzRgABBBBAAAEEEEAAAQQQQAABBBBAAIHZE5iWAG+1ap9lgolX+L7/gXKXGg15FtrNuwBvIQx7toi4LfNKBf2ujsfj741WZOjo6Dioubn5ZhF5WQmjnwdB8Lq+vr7tlW6VUiHF8FqVCNJOVPxIJBLRcOJ1Q0ND5+23335HmNkdInJQYezrPM/7fBAE3xaRQwqv/SIWix23devW30Tnl06n96kubGZvyeVyXw611UQicYaquhBo0cwFId/o+344PDx+Sqmwb6GvUTM7IZfLuflWPCoFeJPJ5HGFCrzFPh4OguAUz/PevZADvIV711Um7haRrWb2K8/zfm9mbl135fP5sf7+/l0iYmHcVatWPaupqel7ItJZfN3MLszlci7AXrIaczgwnUqlLhSRPWZ2g+/7rv9JR7kKvEEQvLqpqem5oW0LHzazV+ZyuV/U2EfNFXhdf6FK1asKId37zSwTi8V+HQTBg84oWv13qtWSy1zzpL+HiUTitao6YV7hhnd/9/9aRNZV+1wU3t8pIi6g/5dq7d29MTw8fFMNlWmqdcX7CCCAAAIIIIAAAggggAACsyRwX3fiQjNz//6fb8clR2b6PjLfJu1+J1987qWq2/L5/Il9fX1/nKnrWLXu5ItF9NKZ6n+m+lXTi/rv2jixC9hMjUO/CCCAAAIIIIAAAggggAACCCCAAAIIIIDAkylAgLc2/SlV4C0ESz+gqi6QWCq8u7kQxC35kD6RSLxCVV1gNV5img97nvfmTCZzbzRAWWy7Zs2aA0dGRlyF0LXF12oN8IbCianCuS6Q+KqxsbHhSDjz+yLyXRH559Acx8O+0RBfIRDqvlhx1Yyjx32q+ikz22RmL1VVF14+INTIBXzPjQYi3fvJZPKZZnazqh4V6XRnEATr+/r6flRtmSsEeF01ZPdlQXjOmz3POzUIgk9EAryu0uruUmOpqmdmh4Wvaa5X4K1mVu79VCr1BrcekfcnKjJXqsAbCaq6rSW/rqpXZrPZnxX7KxNmdffnv4vIqaHP2qALqfq+7yoETzqmowKvu5/37NmzYr/99ttV65aIMxngrWW9Ojo6ljY1Nb1TVT8kIq21nFNos0NVz89msz8UkaCO82iKAAIIIIAAAggggAACCCAwDwTuW51ImtkZatpjMv78om0OTts9J3hIRXvzEnylJ9OfmYNzHJ9SKpU6OQiC5UuWLLlty5YtjxXn6XYNGh0dPc3M/lFElqnq32Wz2Rtn+jo6X35S2jzvzSLSYyKHaX3PBGZ6esX+h0T0IZGgN1Dvyz+9c6M/WwMzDgIIIIAAAggggAACCCCAAAIIIIAAAggg8GQJ1BXgneokp1KBt5axSgUBRcSF9c4QERf4XF1LPzW0qTvA293d/ZR8Pn+ViJxepv+q4dJC4NUF7S4u04f74uI9u3btumHHjh17o226u7ufn8/nXcDWffHijkdV9dhsNtvn/qNSBd7C2G7+7yj2q6qnmtl3VPUNqvrQ6Ojotv333//xwcHBfdpls9mvRedTWK+PFtan5vCgmd3jxvZ9/08l+iwX3i02dVVY35TL5e6rtM7lAryFELQLUYcrIX+2tbX1wuHh4X8JB3grVaKuVg25sB4vEpFnVLkfDzYzV7n68Bru23CTX6iqCxxXrOhiZsO7du3KlLqfwp256xkdHV3W1NT0PBF5pud5y/bs2fP1trY29wWf++y9JtR+UiXcOgK8412Eq/O6/y4Xvi3lEQTB0aUC3NMR4K1yP+0nIk9V1eebWYeIuCq93/M879EgCHrD51arYF7hmidV4K00H/cF4d69e09S1Q+7otWRtq5C8aT7SVXvMDNXzTd6Pz5gZpcsX778R7WGluu8T2mOAAIIIIAAAggggAACCCAwBwRMxFN+wDnllYg8c3M7Gf1XIRT9wsIPj91OUx+Lx+OX8+9rEbnkEk8uvZQfDE/5juNEBBBAAAEEEEAAAQQQQAABBBBAAAEEEJivAgs1wOuqff55OhelQlg4OpbbBm+1qn5RRI4oM4dRMzsnl8u5oKNVmmd7e/uytra2z1UIArvT7w6C4D19fX0D4f66urpe7nneXaH+H4rFYq/aunWrq1ZaMcBbeP8UM3Ph1d+b2fVBEHylv7//t+H5lqjUOymsWera0un0M/L5/JtU1YWDn11lnf47CIKT+vr6XKXhSUc6nT4iCIIbRKS7Sh87VfUt2WzWVSMu6V0uwJtOp18SBMEd4SrIqrrezFww+rrpDPBWugZnFgTB37nAdqQysTvNVZqNVmneJ5QpIi7w/U9BEFxTbWvG1atXL8/n84kgCA5Q1Rep6oFmlhaRp4iI+7Ipelzp+/77U6nUW8zM3fvhY1LQtEqA96ku6BoO35eoVOzCsZPsy33OXFjc9303/qRjGgK82tnZuSIWiz3FzFaqqvusu/+djlZaLg7sgsgu+D6bAd4qn7VRVb0oCIJtLrAbBirM9adBEHypzN+x8b8JIvJvuVzu11Tlnc7/b0NfCCCAAAIIIIAAAggggAAC811g9erVfzU2NvZ2EXmDiBwauh73jOrbZnaN7/vuB/YVnwvOdwfmjwACCCCAAAIIIIAAAggggAACCCCAAAIIIFBZYCEGeP1YLHZaPp+f2J5uOm6CWCx2YD6fd0HAZKg/V+13IsBb4/b0rsLGhng8/ulaK2wkk8lqVWbdlFy//5bP5y/v7+/f4b4ASCQSG1T1stB8N7e0tJxQ3LovkUicparXFt+PVjrt6Og4aMmSJU9bunTpr8rNNZ1OHxUEwaZC9RDXVc1VQZ1Xc3Pzu0XEVeWtdLhru93zvE8vXbp0c29vb5BMJk8QkX+uoWJtsV/Xx0dHR0evGhgYeCIymCaTyU+KyHvDFsuWLbtxcHDwikJotvjWeEBZVR+e6QCvq4K8e/fulNtOUUTeKCW2N3Rf+LiQtpl9O3xNrvKs53ldInJ5aG3CFver6uebm5vvDm/lWGyQSCQOV9UfiMghtXx+zOyTnuf9xMxc4POA8DmuenK4InOlAG+JcX/ved4rM5nMz4t91liBd4eZnZfL5e4s9WVYowHeZDJ5XCFoXAvPeBu3Jk1NTWPRAG+hYvHvqnTULCLung//KKDUZ027urqeGovFjjIz90Xh35RYfzfUIyJyge/7X0un0y+Nzqn4t8AF9D3P+7yInFhhfq4vF/T/YVNTU/aBBx5wVYWomlPznUFDBBBAAAEEEEAAAQQQQACBBS6gPT09S3p7e90PqzkQQAABBBBAAAEEEEAAAQQQQAABBBBAAAEEEJgQWIgB3tlc3okAbyqVepGZfavE9vTh+dQd3i2e3NXV1e553jcqVPUtNnXVdU/M5/OPxGIx135d8Q1V/abneR904eYgCJ7rArEisjb0/plBELhKIJ11IL5URP421McdZra1+N9mtrOtre36zZs3D7a3t7e0tbU9w/VvZkeLyPo6Ariuy51m5qqYHiMibyszRzf2X0TEtSl13Od53t8/8cQT/3HAAQcscfNKp9PPDoLg5qiFmd0jIq7S7vNDHY2HJgv/Ha0C6yoqlwti7hPAjFaWdX06o6VLl6bMzFX5fXOJarvFqVQMYBb6vjeRSByjql+oEsR1lZu/73neHU1NTT/dsmXLzmQy6SrtTqqEW+We2FMIirrrDB93trS0nBoOCZepZr1JVa8xs+NDvqKq2ZGRkeMGBgYeDX0WDo7FYreZWarEnFxV2Ws9z7tk69at/11uzo0GeFOpVJeZuaq1B9X6WXFr4tqWCPDW2kW03USA98UvfvEBzc3NF6jqaZHKPqX6vjufz7+tv7//P9ybhRB+b7hhOMy/cuXKJStWrDjPbe1ZKkQeGcD9jXut7/u3T/WiOA8BBBBAAAEEEEAAAQQQQAABBBBAAAEEEEAAAQQQQAABBBBAAAEEEEAAAQQQWAwCBHgbW+WJAG97e/uytra2z4nI6WW6dMG2d8Xj8Wtrrbwb7SeVSr3AzG4Uke4yY+wMgmB9X1/fj9Lp9EuCIHABw3ixrapeZGbtIuJCfvscLrRnZi6s+v7GWCadPW4kIqtFxAWcowHP6FDOyYVgn1OibbmQaLGPBz3POykIAld92YVpS4V4XaXaMwoVlV3I8PAKFi6c+fHw+8VqsjVWga3IGA7wptPpziAIPiEiR1UJSY6a2a1mdkFfX98f3QClApjhvlevXv30fD7/ITM7uwZ/1+erC2tQT4C31LVO3I/hN9esWXPgyMjId8KB6QpQ1w0NDZ23ffv2kWKbZDL5msK9FD3NhZr/3vd913fFCrCNBnhXrVr1rKamJudTc9h9JgO8IuKqSLuQ7WcqWD5iZht27959044dO/YW21UL8BbbpVKp55nZp0TE+Zc79glsT+PfErpCAAEEEEAAAQQQQAABBBBAAAEEEEAAAQQQQAABBBBAAAEEEEAAAQQQQAABBBaMAAHexpZyIsDrukkmk880s5tV1YUww4cLzp2dy+Vc4M8aGbK7u/sp+Xz+qhJBYRfsPCeXy7ngqpWYy2ChGu9fi4irvBs9XHD2ZYWw7bQHeFtaWoKRkZGNhTHKEbjquBdkMhk/lUq1m9lHQ2HBPhH5vIh8skxV2p8HQfC6vr6+7RXW4mFVPT6bzf6so6NjaUtLy/Vm9vpSk1HV0/P5/B89z/vXYpVgVw02n8+f6IKz0x3gLfTnAuBnVLg/7vY87wOZTCYbvo+qBXgL/bmAZ5eIfEREjqswxgd9378imUy2iUi4wvAvReTXZubW4SHP837ved7vxsbGTlfVC8v095F4PP7RaGC9UIn5mnCl3XLzKQamw++X+ZzdHgTBuX19fQ/X8vlqNMDb2dm5f7TCdWjc34jIL1Q1EwTBtlgs9uDo6Ogf+vv7d6XT6SNnogKvGzudTj/DzL5uZkdGDIbdZ0lVP+f7/q6oT60B3lruo1LrVct60AYBBBBAAAEEEEAAAQQQQAABBBBAAAEEEEAAAQQQQAABBBBAAAEEEEAAAQQQWGwCBHgbW/FJAV7XVVdX18s9z3NB1QMKXW/1PO+tmUzm540N9b9nF7a0f6uIuCBva+GdfcKS6XT6iCAIvikiz1fVb+7Zs+fNbW1trmLo3SUqsY5XzhwZGXnfTFTg9X3/z6lU6g0u4BxxcMHh283sqlwutzlSOdVLJBLdnuddYWbX+L5/SyKROENVvxCZ/21BELy9WJG22H9HR8dBzc3N14rIiYXXzvd93wVHx0PUiURig6peVmJd/mhmr8zlcgPh9XQVirPZ7A2u/XQHeF2fqVTqRWbmQt6HROZ0u+d5l7pgc6nKsjUGeItdamdn58pYLOZC2m8MV/tV1XtV9fWZTOaRnp6epqGhoWfs3bv3cRc8LRc8d+0GBwc/JCIXh+esqv/Y3Nx8yZYtW4ZK3feFObuKzMXPSalm3xCRs8uETov39qEicmVLS8tHy41VquNGA7yFEPKlInKwmW2NxWI/E5FfLV269M+VKmyXWqtCtWhXdbrS4SpXnyAiR4Qa3eRC0L7vu8rU40cymVwvIv9W+Hw8oqr/ZGY3uM9fuc7rDPBO3EepVOrQQlVnV9n5gHDAfbr+1tEPAggggAACCCCAAAIIIIAAAggggAACCCCAAAIIIIAAAggggAACCCCAAAIIILBQBRZigNePxWKn5fP5x6Zzb3iPVAAAIABJREFU0WKx2IH5fN4F5pKhfvcJ8BYCjRtE5CJXMbapqeniBx54YPd0zqXYV2hL++Wjo6OnDgwMPBodJ5lMumqrLgh5hu/7G7u7uw/N5/O3i8jhobZ3q+rbs9nsrxKJxGtV1YV8p+Uws51tbW3Xb968eTA09koX9nPBQs/zvucCo5UGW79+fcy9v3HjxnwkMDpeWXTJkiX/VC68uWbNmraRkZEPmdlLYrHYG8JjFWxcYDZ8DKvqOdls9quF0Kq60LDnea9rbm5+45YtW8bvq1IBUM/zejKZzD2lrqXG9q5KrgvWflxEdorItap6bTabdRVdy1ZurjPAOzG99vb2ZW1tba5a9FmFyshnunuk3oV3xqOjo5ea2T+IiKsEfdnu3bs/sWPHjr0V+nKuxxQC1OHPlDvF3Q9Xj46OfnZgYOCJcn2kUqk3mdmyeDx+XaXQbK3r4dqFQ9r1OtTSfqprVSZwvE+Ad82aNQfu3bv3Us/z7mpubr6zllDzFAO84fuoZenSpSkze+ayZctuq3ctanGjDQIIIIAAAggggAACCCCAAAIIIIAAAggggAACCCCAAAIIIIAAAggggAACCCCw0ARmJcCbSqXeZ2Ynh/FU9dZsNvvJRkALlWjTqlqsQitmNrxr165MlfBg3cPWM1Z3d/dTRkdHn97X1/eLSsHLuidR+gSvp6enpbe3d7jU2y7wunv37ter6vdcJdPidXietzMIgv8cGhravX379pFpmkvFbopVXcfGxh4LVw2td+xC8PQfCuHfbA3G3po1a/Yvhm+L43V1dT0tFoutKv53EASPB0Hwy/7+/r+E5+Tm/cQTTzw1HP7t6elp3b179+WqujbU1lX4daHufY5a2xeqBv9VPB4fqDUImUqlXmBmp0U+Xze5QHattslksjkej1utY0b7LazJh81sUy6Xu7OGNal1ajPSrsx6uLGunEqIudZJJpPJ1SLymUj7svdNsV2p+ZrZ5uXLl28o99lvcE4z6lDr3GiHAAIIIIAAAggggAACCCCAAAIIIIAAAggggAACCCCAAAIIIIAAAggggAACCCxUgVkJ8C5UPK4LAQQQQAABBBBAAAEEEEAAAQQQQAABBBBAAAEEEEAAAQQQQAABBBBAAAEEEEAAAQQQQACBegUI8NYrRnsEEEAAAQQQQAABBBBAAAEEEEAAAQQQQAABBBBAAAEEEEAAAQQQQAABBBBAAAEEEEAAAQQaECDA2wAepyKAAAIIIIAAAggggAACCCCAAAIIIIAAAggggAACCCCAAAIIIIAAAggggAACCCCAAAIIIFCvAAHeesVojwACCCCAAAIIIIAAAggggAACCCCAAAIIIIAAAggggAACCCCAAAIIIIAAAggggAACCCCAQAMCBHgbwONUBBBAAAEEEEAAAQQQQAABBBBAAAEEEEAAAQQQQAABBBBAAAEEEEAAAQQQQAABBBBAAAEE6hUgwFuvGO0RQAABBBBAAAEEEEAAAQQQQAABBBBAAAEEEEAAAQQQQAABBBBAAAEEEEAAAQQQQAABBBBoQIAAbwN4nIoAAggggAACCCCAAAIIIIAAAggggAACCCCAAAIIIIAAAggggAACCCCAAAIIIIAAAggggEC9AgR46xWjPQIIIIAAAggggAACCCCAAAIIIIAAAggggAACCCCAAAIIIIAAAggggAACCCCAAAIIIIAAAg0IEOBtAI9TEUAAAQQQQAABBBBAAAEEEEAAAQQQQAABBBBAAAEEEEAAAQQQQAABBBBAAAEEEEAAAQQQqFeAAG+9YrRHAAEEEEAAAQQQQAABBBBAAAEEEEAAAQQQQAABBBBAAAEEEEAAAQQQQAABBBBAAAEEEECgAQECvA3gcSoCCCCAAAIIIIAAAggggAACCCCAAAIIIIAAAggggAACCCCAAAIIIIAAAggggAACCCCAAAL1ChDgrVeM9ggggAACCCCAAAIIIIAAAggggAACCCCAAAIIIIAAAggggAACCCCAAAIIIIAAAggggAACCDQgQIC3ATxORQABBBBAAAEEEEAAAQQQQAABBBBAAAEEEEAAAQQQQAABBBBAAAEEEEAAAQQQQAABBBBAoF4BArz1itEeAQQQQAABBBBAAAEEEEAAAQQQQAABBBBAAAEEEEAAAQQQQAABBBBAAAEEEEAAAQQQQACBBgQI8DaAx6kIIIAAAggggAACCCCAAAIIIIAAAggggAACCCCAAAIIIIAAAggggAACCCCAAAIIIIAAAgjUK0CAt14x2iOAAAIIIIAAAggggAACCCCAAAIIIIAAAggggAACCCCAAAIIIIAAAggggAACCCCAAAIIINCAAAHeBvA4FQEEEEAAAQQQQAABBBBAAAEEEEAAAQQQQAABBBBAAAEEEEAAAQQQQAABBBBAAAEEEEAAgXoFCPDWK0Z7BBBAAAEEEEAAAQQQQAABBBBAAAEEEEAAAQQQQAABBBBAAAEEEEAAAQQQQAABBBBAAAEEGhAgwNsAHqcigAACCCCAAAIIIIAAAggggAACCCCAAAIIIIAAAggggAACCCCAAAIIIIAAAggggAACCCBQrwAB3nrFaI8AAggggAACCCCAAAIIIIAAAggggAACCCCAAAIIIIAAAggggAACCCCAAAIIIIAAAggggEADAgR4G8DjVAQQQAABBBBAAAEEEEAAAQQQQAABBBBAAAEEEEAAAQQQQAABBBBAAAEEEEAAAQQQQAABBOoVIMBbrxjtEUAAAQQQQAABBBBAAAEEEEAAAQQQQAABBBBAAAEEEEAAAQQQQAABBBBAAAEEEEAAAQQQaECAAG8DeJyKAAIIIIAAAggggAACCCCAAAIIIIAAAggggAACCCCAAAIIIIAAAggggAACCCCAAAIIIIBAvQIEeOsVoz0CCCCAAAIIIIAAAggggAACCCCAAAIIIIAAAggggAACCCCAAAIIIIAAAggggAACCCCAAAINCBDgbQCPUxFAAAEEEEAAAQQQQAABBBBAAAEEEEAAAQQQQAABBBBAAAEEEEAAAQQQQAABBBBAAAEEEKhXgABvvWK0RwABBBBAAAEEEEAAAQQQQAABBBBAAAEEEEAAAQQQQAABBBBAAAEEEEAAAQQQQAABBBBAoAEBArwN4HEqAggggAACCCCAAAIIIIAAAggggAACCCCAAAIIIIAAAggggAACCCCAAAIIIIAAAggggAAC9QoQ4K1XjPYIIIAAAggggAACCCCAAAIIIIAAAggggAACCCCAAAIIIIAAAggggAACCCCAAAIIIIAAAgg0IECAtwE8TkUAAQQQQAABBBBAAAEEEEAAAQQQQAABBBBAAAEEEEAAAQQQQAABBBBAAAEEEEAAAQQQQKBeAQK89YrRHgEEEEAAAQQQQAABBBBAAAEEEEAAAQQQQAABBBBAAAEEEEAAAQQQQAABBBBAAAEEEEAAgQYECPA2gMepCCCAAAIIIIAAAggggAACCCCAAAIIIIAAAggggAACCCCAAAIIIIAAAggggAACCCCAAAII1CtAgLdeMdojgAACCCCAAAIIIIAAAggggAACCCCAAAIIIIAAAggggAACCCCAAAIIIIAAAggggAACCCDQgAAB3gbwOBUBBBBAAAEEEEAAAQQQQAABBBBAAAEEEEAAAQQQQAABBBBAAAEEEEAAAQQQQAABBBBAAIF6BQjw1itGewQQQAABBBBAAAEEEEAAAQQQQAABBBBAAAEEEEAAAQQQQAABBBBAAAEEEEAAAQQQQAABBBoQIMDbAB6nIoAAAggggAACCCCAAAIIIIAAAggggAACCCCAAAIIIIAAAggggAACCCCAAAIIIIAAAgggUK8AAd56xWiPAAIIIIAAAggggAACCCCAAAIIIIAAAggggAACCCCAAAIIIIAAAggggAACCCCAAAIIIIBAAwIEeBvA41QEEEAAAQQQQAABBBBAAAEEEEAAAQQQQAABBBBAAAEEEEAAAQQQQAABBBBAAAEEEEAAAQTqFSDAW68Y7RFAAAEEEEAAAQQQQAABBBBAAAEEEEAAAQQQQAABBBBAAAEEEEAAAQQQQAABBBBAAAEEEGhAgABvA3icigACi0Pg3u6ut0kgq47M9v394rjixq+y65XrnxaM2GpVXWVqLxTRQ0XsYBE5dN/e9beq9icx+a2J/VJNt8ViwVb/h9/8U+MzoQcEEEAAAQQQQAABBBBAAAEEEEAAAQQQQAABBBBAAAEEEEAAAQQQQAABBBBAYO4JEOCde2vCjBBAYA4JjId3Tf55fEom/0KIt/zidK47aa2J92oROUZEuqZhGX8qYpsksO9t+9E3fzwN/dEFAggggAACCCCAAAIIIIAAAggggAACCCCAAAIIIIAAAggggAACCCCAAAIIIDAnBAjwzollYBIIIDAXBSaFd4sTJMQ7aamSrzjpmfl87K2m9lYRed4MruMfROQGjTXd0H/H1347g+PQNQIIIIAAAggggAACCCCAAAIIIIAAAggggAACCCCAAAIIIIAAAggggAACCCAw4wIEeGecmAEQQGA+CpQM7xYvhBCvvPiYk1/omb5LRM6Z7fU1ka94op/u37Sxf7bHZjwEEEAAAQQQQAABBBBAAAEEEEAAAQQQQAABBBBAAAEEEEAAAQQQQAABBBBAYDoECPBOhyJ9IIDAghKoGN4tXukiDfEe8Yr1BzYFdomInP9kL7qpXKdjeum2uze66rwcCCCAAAIIIIAAAggggAACCCCAAAIIIIAAAggggAACCCCAAAIIIIAAAggggMC8ESDAO2+WiokigMBsCNQU3i1OZJGFeDuPPvksU/2EiBw4G2tRyxgmMuyJfqB/08ara2lPGwQQQAABBBBAAAEEEEAAAQQQQAABBBBAAAEEEEAAAQQQQAABBBBAAAEEEEBgLggQ4J0Lq8AcEEBgTgjUFd4tzngRhHi7Xrn+afkx+5yKrJ8TC1ViEib6fS8WO7f/jq/9dq7OkXkhgAACCCCAAAIIIIAAAggggAACCCCAAAIIIIAAAggggAACCCCAAAIIIIAAAkUBArzcCwgggICITCm8W5RbwCHejnWnvFxEblCR58z1G0VF/ltMzuy/65bb5vpcmR8CCCCAAAIIIIAAAggggAACCCCAAAIIIIAAAggggAACCCCAAAIIIIAAAggsbgECvIt7/bl6BBBoNLxbFFyAId6OY9afqWZfnG83iZq8u/+uWz493+bNfBFAAAEEEEAAAQQQQAABBBBAAAEEEEAAAQQQQAABBBBAAAEEEEAAAQQQQGDxCBDgXTxrzZUigEAJgYYq70b7W0Ah3s5jTv4HM/3kPL5pPrpt0y0Xz+P5M3UEEEAAAQQQQAABBBBAAAEEEEAAAQQQQAABBBBAAAEEEEAAAQQQQAABBBBYwAIEeBfw4nJpCCBQWWBaw7vFoRZAiHfV0es/IGofn+/3j4pc3r/plgvn+3UwfwQQQAABBBBAAAEEEEAAAQQQQAABBBBAAAEEEEAAAQQQQAABBBBAAAEEEFh4AgR4F96ackUIIFCDwIyEd4vjzuMQ76pjTnmHmHymBsJ50URNL+q/a+Nl82KyTBIBBBBAAAEEEEAAAQQQQAABBBBAAAEEEEAAAQQQQAABBBBAAAEEEEAAAQQWjQAB3kWz1FwoAggUBWY0vFscZB6GeDuOWX+Kmm1ccHeK2pnb7rz1hgV3XVwQAggggAACCCCAAAIIIIAAAggggAACCCCAAAIIIIAAAggggAACCCCAAAIIzFsBArzzdumYOAIITEVgVsK7xYnNoxBvxzGvf5Fa/gER2W8qrnP9HBXvb/o3fWPzXJ8n80MAAQQQQAABBBBAAAEEEEAAAQQQQAABBBBAAAEEEEAAAQQQQAABBBBAAIHFIUCAd3GsM1eJAAIiMqvh3aL4PAnxdhx9yk9UZc0CvlG2j+6vXds3bhxZwNfIpSGAAAIIIIAAAggggAACCCCAAAIIIIAAAggggAACCCCAAAIIIIAAAggggMA8ESDAO08WimkigEBjAk9KeLc45Tke4l11zPqPi9kHGhOeF2f/y7ZNt/z9vJgpk0QAAQQQQAABBBBAAAEEEEAAAQQQQAABBBBAAAEEEEAAAQQQQAABBBBAAIEFLUCAd0EvLxeHAAJO4EkN7xaXYI6GeDvXnbTWxLt/sdwpanp8/10bb18s18t1IoAAAggggAACCCCAAAIIIIAAAggggAACCCCAAAIIIIAAAggggAACCCCAwNwUIMA7N9eFWSGAwDQJzInwbvFa5mCId9W6U34kIi+bJu750E3ftk23JObDRJkjAggggAACCCCAAAIIIIAAAggggAACCCCAAAIIIIAAAggggAACCCCAAAIILFwBArwLd225MgQWvcCcCu8WV2MOhXg7j15/mqn922K7UVTsvP5Nt35usV0314sAAggggAACCCCAAAIIIIAAAggggAACCCCAAAIIIIAAAggggAACCCCAAAJzR4AA79xZC2aCAALTKDAnw7vF65sjId5V607pE5HOaWSfJ13pb7dt2njoPJks00QAAQQQQAABBBBAAAEEEEAAAQQQQAABBBBAAAEEEEAAAQQQQAABBBBAAIEFKECAdwEuKpeEwGIXmNPh3eLiPMkh3lVHn/w6Uf36or1XVM/ZdufGaxft9XPhCCCAAAIIIIAAAggggAACCCCAAAIIIIAAAggggAACCCCAAAIIIIAAAggg8KQKEOB9UvkZHAEEpltgXoR3ixf9JIZ4V6075S4Refl0+8+b/sxy2+66NTlv5stEEUAAAQQQQAABBBBAAAEEEEAAAQQQQAABBBBAAAEEEEAAAQQQQAABBBBAYEEJEOBdUMvJxSCwuAXmVXi3uFRPQoj3RS8/uSPm6bbFfbeIeKI9fZs23rPYHbh+BBBAAAEEEEAAAQQQQAABBBBAAAEEEEAAAQQQQAABBBBAAAEEEEAAAQQQmH0BAryzb86ICCAwAwLzMrxbdJjlEG/nulMuM5ENM7AM86pLVfvn/jtvffu8mjSTRQABBBBAAAEEEEAAAQQQQAABBBBAAAEEEEAAAQQQQAABBBBAAAEEEEAAgQUhQIB3QSwjF4HA4haY1+Hd4tLNYoi3Y93J21X08MV914iIyiPb7rzlmYveAQAEEEAAAQQQQAABBBBAAAEEEEAAAQQQQAABBBBAAAEEEEAAAQQQQAABBBCYdQECvLNOzoAIIDCdAgsivFsEmYUQ76pXnHyEBPqz6VyDed2X6Uu33bXx/nl9DUweAQQQQAABBBBAAAEEEEAAAQQQQAABBBBAAAEEEEAAAQQQQAABBBBAAAEE5p0AAd55t2RM+MkUSCaT+wVB0B6LxfZ388jn83/Zu3fvwPbt20dqmJfX3d19SBAEhxXO/eOKFSse7O3tHaty7myfV8OlzI0mxfDukoOeLk/p+f/snXl4XVXZvp91MnRumScZpSAUyJyWwYYADRQUGdoyOcAPEEQFBEVEUCgyih+DfCqzAypDAyIiQ1MgLfphmzlAoVAQQWUq0Dk0ac76XfuEtEma4ZxknXPWyb7PdfEPZ693rXWvd+88fd8nO4do7F57yUSyZKPtWvXSS3r/icfVvnZNv4vNGj1G2xx5lMbts09sbNvKFfrgySe0avFLA25y8wMP0pafn6ogRnR9m1bU1Oj9p54Y2rgkm3jzp836toy9daBFTi7YVwcfUKoJ48bGLl2xarUef+Y5vbRk6UBDtc/nJuqoQ6fGxkajUb245DX9dd5zWtPS0u/YVI/rWIy5vKlqzpUDbooLIAABCEAAAhCAAAQgAAEIQAACEIAABCAAAQhAAAIQgAAEIAABCEAAAhCAAAQgAAEIOCSAgdchTEINXwLFxcVbSbpF0ixJOT12+q6k79bV1d0vKdobhdLS0n2i0eivJE3t8f1z1toL6uvr63wYl0kn2GnenXTDjdriwINkcnoei9T64Yd666479M5Dc3rd2vYzZmnnM89S7pZbdvs+2tqqZc/M09Lrru3VADxu3/20+4UXxUy/Ml0eo9Zq9ZIleuOWG7WirnaTOeMel0QTb37FzPskndTXWX9xWpnOO/3L2nrLzWW67q3DsK7n65v1k5tu13vLPtwkxLZbbakfXXC2DijKU1ZW1obvrbX69zvv67Z7H9Rfn16Q9nE9FjC3qaryiEzKfdYKAQhAAAIQgAAEIAABCEAAAhCAAAQgAAEIQAACEIAABCAAAQhAAAIQgAAEIAABCGQ+AQy8mX+G7CAFBIqKivY2xgSvVn1L0kPGmJestftIOlnSFEltkr5cV1e3iVP0U/Puw5L2lPScpNskjZZ05qdjX41EIsfX1NR0e+VrqselAKOzKTrNu0HA4gcqNWqXXfXJf/6jta93vB12zMQ9NPIzn4mZa9evXKGlP71OH8x9qtv82x8/U7t+61xljxun6CefxN642752rcbn5Sl7/ATZaFQfPPm4llzx427jRu/2We119bWxOYJrWv71pta+8YbG7LmnRu24U2zONUtf0yuXXqK1/3xjw9iExyXJxJtfMfNVSXv0dRjfPPVE/b8Tj9W6da16/V9v6+3/vqeddthWE3fbWWNGjVJgxl2wsE7n//j6biGC7268/HuaXLhf7P+/+/4yvfjq69rlM9tr9112jBl6A9NvYP79W03DhrGpHtdz31b6sLmqMjDo84EABCAAAQhAAAIQgAAEIAABCEAAAhCAAAQgAAEIQAACEIAABCAAAQhAAAIQgAAEIJAyAhh4U4aaiTKZwJQpU7aNRqNb1dTULJZkO/cyceLEERMmTLhB0rmSqtrb209obGxc3vX78ePH32KMOVvSdStWrLhi6dKl64LvJ02aNHbkyJF3GmNOstbevnLlyvM7vwvipnJcJp1NV/NusO6J3/+BPlwwXx//4/lu29j9e99XYNI12dmx7xd/74IN32eNHqO8X92usXtPUuuyZVp6/TX6cH517PvAaLv3tddr9Gd379X8u/tFP9D2M2YGr6PVfx64T//8+c0b4n7uyqu0zeHTYwnyzkOVev2G6zZ8N6hxjk28xUcfPXr9JyPW9Hfex00/VJ/Zflv9+v5HtKalZcOleXvvqasvPlc77bCdVqxaratuuUNVCzYyP/2kY3X2l2cpJzdHc+f/X8yo2zn+3NNP0ddmHq3srKxNzL+pHtfb3ttN284vzv3z25l0H7BWCEAAAhCAAAQgAAEIQAACEIAABCAAAQhAAAIQgAAEIAABCEAAAhCAAAQgAAEIQCCzCWDgzezzY/UeECguLg7ewFsl6SNr7ZH19fUvdy6rpKSk0Fr7pKTA1HtUXV3d612XXFpaemA0Gg2+7zY21eM8wBjXEnqad/sbNG7SPtrr2us1cvsdYm/CrTtx5obLdzjhRO36rfOUNWKE3nnkYS297ppuoXY67XTtfOZZiuTk6L2/PKpXr5od+37Uzrton5t+rlE77aTVS15R89lfV/vajX7Ycfvup72vvk4jtt9ea994XY2nnxb7frDjYpM6NPEWTZ+R195umuKC3ctFl3z7DM06+gi1t7fr1w88ol/+9oENV/325quUP+lzeue9D3TxNTer+eXgRb8dn+Atu3f/z2ztNXE3vb/sI13201u1qPHF2HepHtfb3o3VIY3zKjsc3HwgAAEIQAACEIAABCAAAQhAAAIQgAAEIAABCEAAAhCAAAQgAAEIQAACEIAABCAAAQikgAAG3hRAZorhTaCoqGhvY8wTwS57GniLi4vPlxS8ovXOlpaWby9evLi1K42CgoLNsrKyHpRUYYyZVVtbWxl8n+pxmXBCiZh3O/dT/EBl7I26PQ28e119nbauODz2ht3Xrr1Gy54O/NcbP13Nv6tfeUUNXzsl9mVX4+9/e7xht3P0pJ/dpC3LDu4We7DjNqzIkYm3YNqsL1hjHxvseX/z1BP1/048Nja8q4H34P1LdPmF39AWm01Q9fO1+s7l128yRaf5t621Tb+690H95sE/K9Xj+t63+VpT1Zx7B8uFcRCAAAQgAAEIQAACEIAABCAAAQhAAAIQgAAEIAABCEAAAhCAAAQgAAEIQAACEIAABBIlgIE3UWJcD4EeBEpLSw+ORqOBA7S6vb39hMbGxuBtuyovLx+5atWq2yV9zVp7Vn19/Z094ZWXl2evWrXqRknnSrqqrq7uR6kelwkHOhjz7mYlpfrc7J8od+tt9OGC+Vr8vQs2bLXojw9qzMSJWvvmm2o87avd3qLbeVH+Xb/W+Lx8rXv/PS257Ida0digPS65TNsde5zaW1r0+o036L1H/7wJvt3Ov0CfOekU2fZ2vf2be/TWXXcMely34A5MvAUVs06zsr8e7Jlf8d1zdMzhh2jl6jW66pY7VLXg+Vios78yU2ecfLyMMfrtg4/qf39z3yZTnHTMdJ1/xlc0ckSuHn7iaf3k5ttTPq7vfZvvNlXNCe5DPhCAAAQgAAEIQAACEIAABCAAAQhAAAIQgAAEIAABCEAAAhCAAAQgAAEIQAACEIAABFJCAANvSjAzyXAlMGXKlPHt7e13WGuPN8acWVtb+7vOvR5wwAFbtLa2PirpoGg0Oq2hoeHp3jgUFRX90BhzdedbeidMmDA2leN6vhXYt7MajHk3a/QY7fHDy7T1tAqtX7Nab9xy0waz7YSCQn3uqms0YptttbyuRi+cc3avW+7tTbr73voLbT7lALUuW6ZXZ/9YHy/8xyZjd/zqqdrlrG8okpOjzrf0DnbcJsGHaOLNq5hxvpEJ3gid8Kf8wFJddt7XteXmm+kf9c0655KrNsT40XfO1vFHHqaWT9bpp7/8tR556plN4leUHaDLzj9LE8aN3fCW3lSP63vT9sqmqocuTxgKAyAAAQhAAAIQgAAEIAABCEAAAhCAAAQgAAEIQAACEIAABCAAAQhAAAIQgAAEIAABCAySAAbeQYJjWPgITJw4ccSECRNKjTElwU0gAAAgAElEQVQjo9FolqT9jTFnSNraGPPDsWPH3lpdXb2+k0xxcfFWkh6TNCUSiZTX1NTM741aSUnJ6dbauyX9UdLXJY1O5bi6urq1yTrNoqKiRUHs+vr6yYOZI17zbmCaHbP7xNgU2ePHa9y++ylnwgStX7NG/7nvD3rrzuBFyB2frm/mXV6zSC986xu9Lm2Py36s7b50bOztvEt/ep3ef/yv2u8Xt2mz0slq/eB9Lbn8R1peW7PJ2G2O+oImfv8HCkzE7z76iF676spBj+t1YUMw8RZUzPy+la4f6Czy9t5TxxxxiEbk5iorEtHuu+6o3XbeUdlZWXrhldd0xY2/0hv/+veGMJdfeI6Om36o1rS06Npb79Jj8xZsMsXkgn111ffP1TZbbaGFDS/o7IuvVKrH9bPv65uqKn8wEBe+hwAEIAABCEAAAhCAAAQgAAEIQAACEIAABCAAAQhAAAIQgAAEIAABCEAAAhCAAAQg4IoABl5XJIkz7Al0NeR22WyVMeanY8eOre5q3g2+nzx58p7t7e2PSxpnjJleW1vb0BukngberKysHVM5bjAG3uLiYpvIgd9++0YDbSLj1i+Yr9b7fj/gkE5jbeeFtr1da//5hv57/30xE23XzzZHHKndL75E2WPH6oOquXrl0t59m70ZeIv++KDGTJyolrff1ksXnKeWt/61ydp6M/AOdlxvG88uO1i5J39lQCa9XfDkgoWa88SzA4794rQyXXLumRozatSGa1esWq3nFtbrngf+1M28G1zwq2sv0wHF+fpo+QrNvvE2zf9H7SZz9GbgTfW4vjZ+1MH7a8b08gG5pOKCdXfepvb6ulRM5e0cI86/UFl77e1kfS+//i/97K77nMTK1CAl++2lc045NlOXz7rjJHDvI0+pemGvMiPOCJl/WZDnQb7zGd4Ezv/JLVq9tmV4b3KA3d19Lb9zFOoEYPMQGEYE0C+K6XT0yzBK6j62gn6R0C/DP8+pvyj2PKf+MvxznR1CICwEzrvyZq1p+SQs2+11n+iXUB8/m4cABCDQJ4GSkhI8duQHBCCQFAI8XJKClaDDkcBBBx00rqWl5QxjzObW2ixjTEng05W0uaTnrLUX1NdvdN4VFRXtbYx5ImBhrT2yvr7+5d649DTwWmt3SeU4nw28Aa94TLx7XHKZxu23Xwxv1qjRyt1qK0VGjAjAa/WSJXrjlhu1oq7DVNqbwba3c+nNwFv8QKVG7/bZmDm47sSZvaZ5b/EHO67nBEMx7wax5v29Vvc9Nm/A23PqlCJ9/ZQZGjlihCIRo6222Fzjx45RJBLR6jVr9eenntUNt/1mQ5zbr/+xphTup/eXfaTLfnqrFjW+uMkcvRl4Uz2ur41/6bDP65hpnx+QSyouwMArYeB1m2k0kNzy9DUaBhgMML7mput1YYDBAOM6p4gHAQikjwD6Bf2SvuxL7czoF/RLajMuPbNh4MXAm57MS/2sgX5Zvmp16if2aMYDCvbhF5A8Oo9kLQUDL/olWblFXAhAAAKZTgADb6afIOuHgL8EMPD6ezasLAMI5OXljcnJyblC0vckvSrpmLq6uleCpefl5W2Tm5v7V2ttSSQSKa+pqZnf25Z6Gnjb2trGpnLcYAy88R5N55t66+rqhvSsqS4tuDMic2a882aNHqPdzj1P2x59jCK5uVrz2qt6+ZKLY2/M3XzK/trz8itjJt/lNYv0wre+0WvY3gy8+/3qdm1WXKrWD97Xkst/pOW1NZuM7c3AO9hxXYMb6aWpNQ37xsugt+sKKmadZmV/PZgYB5YU6KJzTtNuO31G61rb9OsHHtFt9z4YC/WTi76loyvKtaalRdfeepcem7dgkyl6M/Cmelzf+zbfbaqac+NguLge81xJ4YPWaJbruBkWb1pZTcPTLtacVzHzMCMN7Fp3MZmnMaw0p7mq8gRPl8eyHBHIr5j5K0m9/0BzNIfvYYx0QmNV5Rzf18n6hkagoGLmMittObQomT26qapySLo6s3fP6iEAgeFEAP0ioV+GU0b3vRf0i4R+Gf65Tv1Fov4y/PM82CH6Bf0SjkyP5fqHkrYIy3572yf6Jcynz94hAAEIQAACEIBA6gnQ/Es9c2YcZgSKi4snSApeR3qstfbS+vr6a4ItFhcXbyXpMUlT+jPwFhUV/dAYc7WkW8eNG3fhqlWrNkvluOrq6vXJOhJnBt7JBbMi1nS4RRP47HXN9dr6sGmKtrbqX3fcpn/f+1ttVlKqz83+iXK33qZfA++kn92kLcsOVtvHH+nVq67UR88t0H6/uE2blU7u18C741dP1S5nfUMmO1v/uf+P+uctNw16XLetWt1WVttwTgLb3+TSgmmzvmCNDXJyUJ9DD5qsy84/S1tsNkEvL31DJ3/z4licyy88R8dNP7RfA29F2QGxsRPGjdVT8/9PF199U8rH9b1p87Wmqjn3DgqK40EYeGNAMfA6zCsaSA5hehyKBhINJI/T0+nSMMBggHGaUASDAATSSgD9gn5JawKmcHL0C/olhemWtqkw8GLgTVvypXhi9Av6JcUpl7bpMPCiX9KWfEwMAQhAAAIQgAAEQkoAA29ID55tuyVQXFx8vqSbJf1u3LhxZ1dXV38SvJ03Nzf3bmvticaYM2pra+/pOWt5eXn2qlWrgjd/nivpO3V1dbekepxbEt2jpdvAu8MJJ2rXb52nrJEj9e4jf9Jr116l4O28Bb+5V6N33VVr//mG6k6c2SuC/Lt+rfF5+Wp5+229dMF5sbf37nn5bG37haPVvnaNlv70Or3/+F83Gbvb+RfoMyedEjMNv/mLn+u/Dz4w6HHdgjsw8BZNn5HX3m6ahnLmv735KuVP+pzeW/ahLrnmFtW/+LK+fdrJOvWEL8XCBm/m/eVvH9hkipOOma7zz/iKcnOy9Yc/Pa4b7/hdysf1tW9jdUjjvMrqoXBxNRYDb4wkBl5XCSUaSA5Reh2KBhINJK8T1OHiMMDQQHKYToSCAATSTAD9gn5JcwqmbHr0C/olZcmWxokw8FJ/SWP6pXRq9Av6JaUJl8bJMPCiX9KYfkwNAQhAAAIQgAAEQkkAA28oj51NuybQxcB7Z0tLy7cXL17cGsxRXFz8E0mXdb5dt+fbbgsLC7fOysr6s7W2JBKJVNTU1MxPxzjXPDrjeWPgHTFC/32oUq/fcF1safve+gttPuWAbm/X7cqgr7f07nzmWdrptNNlsrI2vF23J7ve3tI72HHdYjsw8BYfffTo9Z+MWDOU8+408P73vQ900VU36qUlS3XkoZ/Xped+XWPHjN7wdt2ec1zx3XN0zOGHaG3LJ7r+l/fo0bnVKR/X177bTdvOL87989tD4eJqLAbeGEkMvK4SCgOvQ5J+h6KBRAPJ7wx1tzoMMDSQ3GUTkSAAgXQTQL+gX9Kdg6maH/2CfklVrqVzHgy8GHjTmX+pnBv9gn5JZb6lcy4MvOiXdOYfc0MAAhCAAAQgAIEwEsDAG8ZTZ89OCRQXF0+Q9BtJx3a+RbdzgtLS0oOj0WiVpH9KOqquru71rpMXFRVNN8Y8Kum53NzcWc8///xHwfepHucUSJdg6Tbw7nXN9dr6sGlq/+STDW/DDZa3y9nnaKevnRYz4r7zyMNaet013RDs9u3z9JlTviIbjeqtu+7Q27/peHlyV2Pv6iWvqPnsr8fextv52fzAg7Tnj69Q7hZb6qO/P6eXLghezDz4cd0W5cDAG8TLr5j5qqQ9BnPmhx40WZedf5a22GyCmhYv0anfCbzp0phRo/S7n1+t3XfZSe+894EuvuZmNb8cTNPx2WXH7XXLlT/QrjvuoFeW/lNnfPdyrWlpSfm43vZspA8bqyq3GgyPZIzBwBujioHXYXJZaU5zVeUJDkMSykMCNJBoIHmYlklZEgYYGkhJSSyCQgACaSGAfkG/pCXx0jAp+gX9koa0S/mUGHgx8KY86dI0IfoF/ZKm1Ev5tBh40S8pTzomhAAEIAABCEAAAiEngIE35AnA9gcmUFxcPNpa+61oNPpIY2Pj0o4XGnZ88vLyxuTk5Fwh6XuSXpJ0TFeT7qRJk8aOHj36t9ba4yX9rqWl5VuLFy9eHYwtLS3dqb29/V5jzIHGmDNra2t/1xk31eMGpjC4K5Jt4N39oh9o9G676a2779SKutoNi8waPUa7nXuetj36GEVyc7X65cVqPufsDWbbUTvvon3+5yaN2mVXrV+1Sm/+4la983BlbPyWB5dr94su1ohtttWa117Vy5dcrJa3/rUh9l4/uUZbH36ErLX64MnHteSKH8e+C67f84ortVlxidavXqU3brlJ7z365yGP2xDAnYH3Pkkn9Xaikwv21flnfFnVz9fqj396PGay7fwcWFKgi845Tbvt9BmtW9eq2/8wR/fc/8iG74NxX51xtLKyIlrU8IIunP2zDSbdS8//uqaXH6S29e369QOP6LZ7H0zbuF72PbepqvKIwWW4+1EYeGNMMfA6TC0MvA5hehyKBhINJI/T0+nSMMDQQHKaUASDAATSSgD9gn5JawKmcHL0C/olhemWtqkw8GLgTVvypXhi9Av6JcUpl7bpMPCiX9KWfEwMAQhAAAIQgAAEQkoAA29ID55tx08gMPBKulPSKZKajTHPWGtXStpV0uGStpP0bjQa/UpDQ8PTPSOXlpbuE41GH5a0p6QXJD0uKXhr74mSNpd0d0tLy3c6jb2d41M9Ln4i8V+ZbAPvHpf9WNt96djYm3Lbln+sto8+ir1VNzDTZo0eLRmjde+8o9euv0Yf/9/fuy18++NnatdvnavsceNk29r0yTv/jX0/cvsdZHJytH7lCr35y19sMPZ2Dh6922e119XXaszEPSRr1brsA7WtXKkR226n7LFjZdvb9f6Tj+vV2Zd3m2+w4zYEcWXgnTbr2zL21t5OMTDwXvX9c7XNVlvok3Xr9N4HH2lda6smjB+rrTbfTFlZWWpvb9fjzzynH93wi24hgrfw3nj59zS5cL/Y/1+xcrXe//AjbbPlFrHxwecf9c363pX/080YnOpxm+7bXN5UNefK+LM6uVdi4I3xxcDrMM0w8DqE6XEoGkg0kDxOT6dLwwBDA8lpQhEMAhBIKwH0C/olrQmYwsnRL+iXFKZb2qbCwIuBN23Jl+KJ0S/olxSnXNqmw8CLfklb8jExBCAAAQhAAAIQCCkBDLwhPXi2HT+B8vLy7JUrV55kjLlG0k49Rn5irX0kEolcWltb+0ZfUT814/5c0qFdrvlY0k9zc3Nvef755ze+6rTLBakeFz+V+K5MtoF3hxNO1E7/70zlbrFFzKzb9RNtbdXKxga9edsvterFwDe96Wf7GbO08+lnKnerrTaOt1Yt/35bb911h95/IvBab/oZt+9+2v3C72nspH1kIpENF6xftVLvPfaY3rjpZ07HxYK5MvAeMWMfRc2LvS1wlx231/fPOV2TC/dVTnZ2t0uCNw4v+2i5/vjI47G36Pb22XarLXXZ+Wdp/+K8buMDM/Azf1+kq2+5s5t5tzNGqsd1XbuNqqz56crn4svo5F+FgTfGGAOvw1TDwOsQpsehaCDRQPI4PZ0uDQMMDSSnCUUwCEAgrQTQL+iXtCZgCidHv6BfUphuaZsKAy8G3rQlX4onRr+gX1KccmmbDgMv+iVtycfEEIAABCAAAQhAIKQEMPCG9ODZ9qAImIKCgglZWVnjjTHbtba2vrl+/frlixcvbo0zWmx8dnb2btbaD1taWt6Nc2yqx8W5nYEvS7aBt3MF4ybto1G77qqxe+0dewtvy1v/0sf/+Ifa164ZeJGStjhoqsbn5am9pSVm9l1eWxPXuGDe8QUFyt16G616oTnuOQc1zpGBN9hYXsWsxUZ27742GbwV94CSfG239Vbacftt9crSf+q1N9/SS0uWxsXls7vsqMJ99tJnd95RLy99QzWNL+m9ZR8OODbV42T0btPcyu0HXFgKL8DAG4ONgddhzmHgdQjT41A0kGggeZyeTpeGAYYGktOEIhgEIJBWAugX9EtaEzCFk6Nf0C8pTLe0TYWBFwNv2pIvxROjX9AvKU65tE2HgRf9krbkY2IIQAACEIAABCAQUgIYeEN68GwbAqkgkCoDbyr2kvY5HBp4CypmXm2lH6Z9T2legDHmV41z53wzzcvoNj0G3hgODLwOkxIDr0OYHoeigUQDyeP0dLo0DDA0kJwmFMEgAIG0EkC/oF/SmoApnBz9gn5JYbqlbSoMvBh405Z8KZ4Y/YJ+SXHKpW06DLzol7QlHxNDAAIQgAAEIACBkBLAwBvSg2fbEEgFAQy8Dik7NPDue9iMvKyIaXK4uowMFZEpb6iaM9+nxWPgjZ0GBl6HSYmB1yFMj0PRQKKB5HF6Ol0aBhgaSE4TimAQgEBaCaBf0C9pTcAUTo5+Qb+kMN3SNhUGXgy8aUu+FE+MfkG/pDjl0jYdBl70S9qSj4khAAEIQAACEIBASAlg4A3pwbNtCKSCAAZeh5QdGniDVeVXzGyVlONwhRkXqqmq0rufgRh4Y2mEgdfh3YSB1yFMj0PRQKKB5HF6Ol0aBhgaSE4TimAQgEBaCaBf0C9pTcAUTo5+Qb+kMN3SNhUGXgy8aUu+FE+MfkG/pDjl0jYdBl70S9qSj4khAAEIQAACEIBASAl4Z14K6TmwbQgMSwIYeB0eq2sD7+EzV8pqnMMVZlwoDLzeHhkGXodHg4HXIUyPQ9FAooHkcXo6XRoGGBpIThOKYBCAQFoJoF/QL2lNwBROjn5Bv6Qw3dI2FQZeDLxpS74UT4x+Qb+kOOXSNh0GXvRL2pKPiSEAAQhAAAIQgEBICWDgDenBs20IpIIABl6HlB0beGkg+VmA4Q28sXsGA6/TR4fmNFdVnuAwJKE8JEADiQaSh2mZlCWhX/zUL0k5bIJCAALDngD6Bf0y7JP80w2iX9AvYch1DLwYeMOQ58Ee0S/olxDl+oeStgjLfnvbp48vgAnzebB3CEAAAhCAAAQgMNwJYOAd7ifM/iCQRgIYeB3Cx8DrEGZHKB8LMBh4Y0eDgddhtvMGXocwPQ5FA4kGksfp6XRpGGD81C9OD5lgEIBAaAigX9AvYUl29Av6JQy5joEXA28Y8jzYI/oF/RKiXMfAW1WJhyIsCc8+IQABCEAAAhCAgAcEEJ8eHAJLgMBwJYCB1+HJYuB1CLMjFAZe50hdBcTA64qkaCA5ROl1KBpINJC8TlCHi8MA46d+cXjEhIIABEJEAP2CfglLuqNf0C9hyHUMvNRfwp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EIAABCAAAS8IYOD14hhYBASGJwEMvA7PFQOvQ5gdoTDwOkfqKiAGXlckMfA6JOl3KBpINJD8zlB3q8MA46d+cXfCRIIABMJEAP2CfglLvqNf0C9hyHUMvBh4w5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EIAABCAAAS8IYOD14hhYBASGJwEMvA7PFQOvQ5gdoTDwOkfqKiAGXlckMfA6JOl3KBpINJD8zlB3q8MA46d+cXfCRIIABMJEAP2CfglLvqNf0C9hyHUMvBh4w5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EIAABCAAAS8IYOD14hhYBASGJwEMvA7PFQOvQ5gdoTDwOkfqKiAGXlckMfA6JOl3KBpINJD8zlB3q8MA46d+cXfCRIIABMJEAP2CfglLvqNf0C9hyHUMvBh4w5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EIAABCAAAS8IYOD14hhYBASGJwEMvA7PFQOvQ5gdoTDwOkfqKiAGXlckMfA6JOl3KBpINJD8zlB3q8MA46d+cXfCRIIABMJEAP2CfglLvqNf0C9hyHUMvBh4w5DnwR7RL+iXEOU6Bl4MvGFJd/YJAQhAAAIQgAAEvCCAgdeLY2AREBieBDDwOjxXDLwOYXaEwsDrHKmrgBh4XZHEwOuQpN+haCDRQPI7Q92tDgOMn/rF3QkTCQIQCBMB9Av6JSz5jn5Bv4Qh1zHwYuANQ54He0S/oF9ClOsYeDHwhiXd2ScEIAABCEAAAhDwggAGXi+OgUVAYHgSwMDr8Fwx8DqE2REKA69zpK4CYuB1RRIDr0OSfoeigUQDye8Mdbc6DDB+6hd3J0wkCEAgTATQL+iXsOQ7+gX9EoZcx8CLgTcMeR7sEf2CfglRrmPgxcAblnRnnxCAAAQgAAEIQMALAhh4vTgGFgGB4UkAA6/Dc8XA6xBmRygMvM6RugqIgdcVSQy8Dkn6HYoGEg0kvzPU3eowwPipX9ydMJEgAIEwEUC/oF/Cku/oF/RLGHIdAy8G3jDkebBH9Av6JUS5joEXA29Y0p19QgACw5jAxCOPHDG6fXRB89yHFg7jbbI1CEBgmBDAwDtMDpJtQMBHAhh4HZ4KBl6HMDtCYeB1jtRVQAy8rkhi4HVI0u9QNJBoIPmdoe5WhwHGT/3i7oSJBAEIhIkA+gX9EpZ8R7+gX8KQ6xh4MfCGIc+DPaJf0C8hynUMvBh4w5Lu7BMCEBjmBPIPn3m3jert5nmVVwzzrbI9CEAgwwlg4M3wA2T5EPCZAAZeh6eDgdchzI5QGHidI3UVEAOvK5IYeB2S9DsUDSQaSH5nqLvVYYDxU7+4O2EiQQACYSKAfkG/hCXf0S/olzDkOgZeDLxhyPNgj+gX9EuIch0DLwbesKQ7+4QABIY5gS7/VllojT2ft/EO8wNnexDIYAIYeDP48Fg6BHwlUFB+7GY2a8Q2Wav+tcRE21VXWzOkZ0315IJZEWse9HW/KVkXBl7nmDHwOkfqKiAGXlckMfA6JOl3KBpINJD8zlB3q8MAgwHGXTYRCQIQSDcB9Av6Jd05mKr50S/ol1TlWjrnwcCLgTed+ZfKudEv6JdU5ls658qvmImBFwNvOlOQuSEAAQg4JZBfMWuJZPcMglqr2byN1ylegkEAAo4IDMlU52gNhIEABIYBgaJpJ+7drvavy+iLkvbosaXXZPVYlrLurJ/3wMuJbhcDb8yFd1tZbcM5ibLr63oaSH42kJ4rKXzQGs1ydc4ZGgcDr8ODs9Kc5qrKExyGJJSHBGgg0UDyMC2TsiT0i5/6JSmHTVAIQGDYE0C/oF+GfZJ/ukH0C/olDLmOgRcDb623qSAAACAASURBVBjyPNgj+gX9EqJcx8CLgTcs6c4+IQCBEBDImzbzCmN0eZetLjSKfLex6sG/h2D7bBECEMgQAhh4M+SgWCYEfCZQUDHzGitdEs8ajXRtY1XlD+O5tvMaDLwYeBPJl3iv5Q288ZJK+XUYeB0ix8DrEKbHoWgg0UDyOD2dLg0DDAYYpwlFMAhAIK0E0C/ol7QmYAonR7+gX1KYbmmbCgMvBt60JV+KJ0a/oF9SnHJpm4438KJf0pZ8TAwBSQtKCz8KOYhoWU3DViFn4HT7eYfP2s1Y+0bPoKl8G++UI788fl3buqJoxI6LrSMSeTXng83fqKu7o63nuoJr17RGR8UDwWavb3vpqTkfd/xR1o2ffY6YtUVOu83rnC/LRN+KLNt6cW/zuRgXz1q5BgIQ6J8ABl4yBAIQGAKByyP5FYsfkezRiQUxf2mqmnSsNDsazzgMvBh448mTRK/BwJsosZRdj4HXIWoMvA5hehyKBhINJI/T0+nSMMDQQHKaUASDAATSSgD9gn5JawKmcHL0C/olhemWtqkw8GLgTVvypXhi9Av6JcUpl7bpMPCiX9KWfEwMgQ4DbzcjYgihfIiB1/2pFxw+q8paO62XyAuN1Q8a51VWu59V+tyXvjRuZEvuZZIukJTTbQ6jd2V1alNVZVVXA24imtPKPC4z8oTmufeuCWJ3/NXs6O9lbNEm++ljvqGMSwYzYkIgrAQw8Ib15Nk3BBwQyK+Y+bCk4wYZ6k9NVZXHxzMWAy8G3njyJNFrMPAmSixl12PgdYgaA69DmB6HSuQf8x5vY0hLM9IJjVWVc4YUhMHeE8AAQwPJ+yRlgRCAQNwE0C8YYOJOlgy/EP2CfsnwFI5r+Rh4MfDGlSjD4CL0C/plGKRxXFvAwOunfvlbaeHsuA5wGF8UlRaU1TQ8PYy3yNYw8AY5gIE3CXdC3uEzTjXW/Kaf0D9pOnCfKzQ7vhfQxbPEiUceOWJ0++h7jDWnSPqvMfbPUZkFRjZf1pwsaRdJa2V0YtPcysc6Y+YdPuMqEzUz+53DaDtJE2R06+atyy6srq5eH1yfP23GETLmr5L5h6x9wETs21aaIpnTZGNj1kZkjmqomjO/a/zBjouHA9dAAALxEcDAGx8nroIABHoQKJg241JrzFVDAWOsvaxx3kNXDxQDAy8G3oFyZDDfY+AdDLWUjMHA6xAzBl6HMD0ORQOJBpLH6el0aRhg/GwgOT1kgkEAAqEhgH5Bv4Ql2dEv6Jcw5DoGXgy8YcjzmCGiYuavJH0jLPvtbZ/8AnU4Th8Dr5/65bmSwget0axwZGGfu3TWPwo5R6+3zxt4MfAmK0HzK2a1SHZkP/EXRqLRyxqefnieizXkHf7VMSb6ye+tUfXKtjG3v1n9m0864xYfffTo9S0jbpXR6YHZNpqbc9QLf/3jx/HMWzD9pF0VbZsXtSZHWebw5ifnLOkcV1AxYw8bzTZNTz/watdYkw87bsvWSPbDVrYs6B2vzV7z1aVPPLFuqOPiWS/XQAAC8RHAwBsfJ66CAAS6EMg7/LhtjM36j6TsIYJZb037Z5rn/un9/uJg4MXAO8Q863U4Bt5kUHUS01kBhgYSDSQnGZkBQWggYYDJgDR1skQMMH42kJwcLkEgAIHQEUC/oF/CkvToF/RLGHKd+gv1lzDkebBH9Av6JUS5/qGkLcKy3972Sf/I29N31j/ydocsTBh4MfAm6zbIr5hxl2TOGCi+ka5dnb1mdleD60Bjevs+eAPvuHWjtmt45uF/9fZ94RHH5UejWTGzcCTSPq3hqT81xTGPKaiYebWVLgnW2VhVeWnMSRLHp+DwGafajrcQv9IezSl/8en73otjmAY7Lp7YXAMBCGwkgIGXbIAABBImUHD4rIustT9NeGAvA4wx32+cO+eG/mJh4MXA6yLXesagAJMMqk5iOivA0ECigeQkIzMgCA0kGkgZkKZOlogBBgOMk0QiCAQg4AUB9Av6xYtETMEi0C/olxSkWdqnoP5C/SXtSZiiBaBf0C8pSrW0T8MbeP3UL7yBN3ZrOOsfpf1GYwF9EsDAi4E3WbdHQcUJB1lF/xZn/IVRo9kvzK18Is7rE75s38NO3jYr0lYtaS9ZO71p3kNPDRSk0/RrjF2hSM60xifvf3OgMZ3f50+bcYSMeTJRA+9gx8W7Lq6DAAQ6CGDgJRMgAIGECeRXzAx+E+iwhAf2PuDppqrKaf3FwsCLgddRrnULg4E3GVSdxHRWgKGBRAPJSUZmQBAaSDSQMiBNnSwRA4yfDSQnh0sQCEAgdATQL+iXsCQ9+gX9EoZcp/5C/SUMeR7sEf2CfglRrvMG3qpK7zwUGHhjd6Cz/lFY7udM3CcGXgy8yczb/IpZSyS7Z7xzGGtuiEZGzm6ee++aeMfEe13hocfvEs2KPCNpfDxv4C0vL8/+OHerG2V1rpUuba6qvDbet+8Ga8o7fMZ5xppbrDRnbfaar8b7huHBjouXA9dBAAIdBLwTnxwMBCDgP4H8ipnvS9ra0Uo/aKqq3Ka3WEXTjts7+P8ntyw7Ypf21pt6XrNde2u/S3g3K7ff7zNp/GplPfC/Y7ed3XVD9fP+9HJ/G+zk19s17Sbr/yRt5ugMMzLMQAbe/vgFGx4K/77Gdy3ADKf87S1B+rn/YgUYF/zblbW/jO7JyAR1tmj7VJaNXtAzXDLyt+scLs6vPwSsv/vznwZS9wYS+dehn/r6ZPL9g34Z2ABD/g/f/E+W/uTn90YC3D+pvX/QL+iXsDx/0C/ol0zW3/HqD+ovASnqL739G3S45T/6Bf0SIv3yvKQJzkrUGRiI/pG3/Vdn/aPhWj+NV7/5vP+bV7y5uL/1haB/+mFZTcNWfTGgfjW0+lX+tJk3ymiTvukAP6rqrLGzm+c+9BeXP9IKKmbOstJ9sqYpkqPpDU/M+aC/+EN5+27e4bN2M1aPSvazNmpmND89J3gT74CfwY4bMDAXQAACmxDAwEtSQAACCRPIr5hpEx7Uz4C+/iE80Dy3Ln+932Wcu9nu/X6f6eMHKiAMxM/lGWZirKHyS8b4rgbe4Z6//dx/sQLMQPk7VP6ZmLMu1zxUfozv/w0Myc7fnvxpIHVvIKWaf897k/n714lDfX64fBZmYqyh8mO8X89vnh/dCfD8TO7z07f7H/2Cfun6BBju938mag6Xa/bt+cPP39T+/HWZS5kYK935f8vHr5/SH7fzN9/9j/19PxzGl9c23NfXHhP9+YN+Qb+gXzLxSTy4Naf7+d3b/PSPYmeZkv6Rj+cfpudPpvfvHay/XwNvovqFf/8k9u+f/n5qWKObc6Lmirp5c1YM7qfLxlF5Rx6/o1kfCQzBBXG+TdfkTZtxvTHmImvtDc3zHrq4r7fvFpQfu1k0K2d/ZUVzpMgIY+1Rkk6U1CZjL2ya+9Cvexs72HFDZcF4CECggwAGXjIBAhBImMBAwjDRgH39QyivYlbsN+xG2/bxE6LrP9Mz7qWr3u53qqvH7dTv95k0viUS+Xi5yXm364aaq+ZM6m+Dnfx6uyYiu6eVshI9q+F0/UD/AO+PX8BhKPz7Gt+1ADOc8re3vOnn/osVYNzwt2OMtPNwytvE92JWWuk/PcclI3+7zuHm/PreLevv/vyngdS9gUT+deinvj6ZfP+gXwZ+gx35P3zzP1n6k5/fGwlw/6T2/kG/oF/C8vxBv6BfMll/x68/qL9IftZf/nf50n7/QksI6o/9GmAS1X/oF/QL+iXx6nSmjqB/5G3/1WH/aHjWT+PXb/7uH/3ytlP90vOkE9U/w3D8v4zsIHrH5i9Ro9kvzJ1TN9SfbQXTT9rVtq9/QNJkSX/Lbss5rq76vmX9xd3v8Bl7Rax5OrgmauxhL8x96JW+ru98U6+kjW9yNnrSRqOzmw/ab5Fmz472Nnaw44bKg/EQgEAHAQy8ZAIEIJAwgfyKmW9I2i3hgb0P+GdTVeVn+4tVPblgVsSaBx3Nl5lhrG4rq204x9XiCypmLrPSlq7iZWKcgQow6dhTVwNvOub3ZM5YAcbFWvIqZh5mpHkuYmVqDCvNaa6qPCFT18+64yNAA6l7Ayk+alyViQTQLwMbYDLxXFkzBCAQTgLoF/RLWDIf/YJ+CUOuU3+RfK2/LCgtdPqX9DIwn/s1wCS6H/QL+iXRnMnU6/MrZn4oaYtMXb+LddM/ckExKTGc9Y+SsjqCOiGAfpFT/eLkUIZRkPxpM38voy8nsKUWI13RWFX50wTG9HWpya+YWSGj38pqOyOzICvSflLdUw+/M1Ds/IqZwRt3r5Ps3Zu3ffiN6urq9X2N2ffwk3bKUts3jdUoKzNC0kGS9pKUY6X50fasM1585oFN/tT1YMcNtHa+hwAE4iOAgTc+TlwFAQh0IZB/+Iz7ZU3wmv2hf4x9oGnuQyf1FwgDb+yPGGDgHXq2dYtAAcYxUHfhnBVgaCD520Byly5ECgjQQKKBFJY7AQMMBpiw5Dr7hEAYCKBf0C9hyPNgj+gX9EsYcp36i7/1Fwwwbg0w6Bf0Sxie6Z/WGjHwVlV656HgBTCxO9BZ/ygs93Mm7hP94la/ZGIOJGvNk2bNys1ZbtclEL/KKDq7serhvycwptdLdy0/beT43FWXGWt+8OkFd34yqvX7Sx59dNVAsQuPnLV1tE1Pyth8GzVfbH56zpMDjen5fWHFSTtEzfq7ZTVd1tRnZ7V/MR7j8GDHJbo+rocABHgDLzkAAQgMgkBexYyTjcwfBzF0kyFW9pTmqofu6y8WBl4MvC5yrWcMDLzJoOokprMCDA0kfxtITjKFIBsI0ECigRSW2wEDDAaYsOQ6+4RAGAigX9AvYcjzYI/oF/RLGHKd+ou/9RcMMG4NMOgX9EsYnunBHnkDr5/6BQNv7A501j8Ky/2ciftEv7jVL5mYA8lac0HFrNOs7K/jiG8lc0VT1Zwr47h2wEvyDj9uG6Os4K270yUtM8Z+vXHuQ3+OOUDi+OQdNmu6idjHZE1TJEfTG56Y80Ecwza5pGD6Sbsq2jbPWrO7Mfa0xrkP/TaeOIMdF09sroEABDYS8O63xzgcCEAgMwjkV8x8UdI+Q1ztS01VlfsOFAMDLwbegXJkMN9j4B0MtZSMcVaAoYHkbwMpJZkUokloINFACku6Y4Dxs4EUlvxjnxCAgFsC6Bf0i9uM8jca+gX94m92ulsZ9Rd/6y8YYNwaYNAv6Bd3T06/I2Hg9VO/YOCN3TfO+kd+34XhXh36xa1+CXc2dd99/rRZz8jYQ/plYvWczdKlzU9VPueCXd6Rx+9o1kcekjTZyCxYb7K+8uLc+9+ON3Z5eXn2xzlb3iaZM6y1NzTPe+jieI2/PecIYi3P3epua/U1Gd3aNLfyvHjWMdhx8cTmGghAYCMBDLxkAwQgMCgCeRWzvmRkg98MGvTHyhzTXDXn0YECYODFwDtQjgzmewy8g6GWkjHOCjA0kPxtIKUkk0I0CQ0kGkhhSXcMMH42kMKSf+wTAhBwSwD9gn5xm1H+RkO/oF/8zU53K6P+4m/9BQOMWwMM+gX94u7J6XckDLx+6hcMvLH7xln/yO+7MNyrQ7+41S/hzqaNu9/vsOM/G4lEXu+Ph5Gubayq/KErZsXFZ+W0bf7Rzcbom5L5y8js3K8sfOIPKxOJXzxt1s7rTbRKMjsrEj2q6amHn01kfNdruxlxpeubqip/EE+swY6LJzbXQAACGwlg4CUbIACBQRPInzbrBzL22kEFsOaSpnlzrotnLAZeDLzx5Emi12DgTZRYyq53VoChgeRvAyll2RSSiWgg0UAKSarzJ6jlZwMpLPnHPiEAAbcE0C/oF7cZ5W80DLzoF3+z093KqL/4W3/BAOPWAIN+Qb+4e3L6HQkDr5/6BQNv7L5x1j/y+y4M9+rQL271S7izaePuC6bNutQae1XvPGyNseb7jfMqq13yKqyYURKVqTLGfqhIzrTGJ+9/M9H4eYfNmm4i9jFJS9razGGLq+e8m2iMzusLpp+0q6Jt86w1u1tjZjXPnVMZT6zBjosnNtdAAAIbCWDgJRsgAIEhEcg7fOb3jNUNiQSxRhc1z638WbxjMPBi4I03VxK5DgNvIrRSeq2zAgwNJH8bSCnNqBBMRgOJBlII0jy2RQwwfjaQwpJ/7BMCEHBLAP3ip36ZX1p0vNuTzsxoB9fUP+xq5egX9IurXPI5DvUXf+svGGDcGmDQL37qF5+fj5m6Ngy8fuoXDLyxO8pZ/yhT788wrBv94la/hCFn4tlj/rSZr8jocz2vNUY/a5xbeVE8MRK9Jm/arHOMsb+0Mo/LjDyhee69axKNkV8xM3gh3sVWmrM2e81Xlz7xxLq+YhQeOWtru95ekGXNbXXz5rzV9brCipN2iJr1d8tquqRF2W05X6irvm9ZcM1gxyW6F66HAAT6J4CBlwyBAASGTCDv8FmHGqsrJXvQAI+cv1ujHzfPnfNMIpNi4MXAm0i+xHstBt54SaX8OmcFGBpI/jaQUp5Vw3xCGkg0kIZ5im/YHgYYPxtIYck/9gkBCLglgH7xU79Qf6H+4vZO74jmY/0lGfsMc0zqL/7WXzDAuDXAoF/81C9hfv4ma+8YeP3ULxh4YxnvrH+UrPuHuEMngH5xq1+GfiKZH6GwYtbBUdlub9c1Rs1RmQsS9a0kQqPTfBvPmN5MvsVHHz16/Scj75fs0TL6UdPcyj7eINwxw76HnbxtVqQt2OcewRt7JS0wsuusjeTJ2CmSRlvpraxI+5canvpTU+e6Bjsunn1xDQQgED8BDLzxs+JKCEBgAAL5Rxx/iLGRo6xVoZXZIdLeurei66XcUT+zJvp401MPPzsYiDSQaCANJm8GGuNjA4kCjNsCDA0kfxtIA92ffJ8YARpINJASy5jMvRoDr58NpMzNKFYOAQikkwD6xU/9Qv2F+ksyngs+1l+Ssc8wx6T+4m/9BQOMWwMM+sVP/RLm52+y9o6B18/6C/0jt/2jZN0/xB06AfSLW/0y9BPJ/Aj5FTNvk3T2xp2YG5uq5nw32TtLRDv2ZuDtYqzdy1jzxcZ5c/7a35p3LT9t5GY5q39kpe8EZt0e166V9EBE2Zc1VN3/367fDXZcsvkRHwJhI4CBN2wnzn4hkEICxcXFNpiurq5uSM8aGkg0kJKRtj42kCjAuC3A0EDyt4GUjHs6zDETKQIMV05GOqGxqnLOcN0f++oggIHXzwYS+QkBCEBgMATQL34aYKi/UH8ZzP080Bgf6y8DrZnvEyNA/cXf+gsGGLcGGPSLn/olsScWV8dDAAOvn/UX+kdu+0fx3Atckx4C6Be3+iU9p+jRrJdfHsn/+0vLZTRORkuMzLmNc+dUebRC90u5/PJI8fxXt2jNbd0qS2YLk2Vei7y/+fK6ujva+p1ssOPc74CIEAglgSGZ6kJJjE1DAAJxE8DAGzeqgS+0uq2stuGcgS+M7woMMBRg4suUtFzl7E8g0UDyt4GUlswaxpPSQKKBNIzTu9vW0C9+6pew5B/7hAAE3BJAv/ipXzDwYuB1e6d3RMPAmwyqfsWk/uJv/QUDjFsDDPrFT/3i1xNxeKwGA6+f+gUDb+z+ctY/Gh536/DcBfrFrX4ZnlkS/64KDp/5ZWv1eyt7S3PVQ8GbaflAAAIQ8JIABl4vj4VFQWB4EMDA6/AcMfA6hOlvA4kCjNsCDA0kfxtIzm/okAekgUQDKSy3AAZePxtIYck/9gkBCLglgH7xU79g4MXA6/ZO97f+kox9hjkm9Rd/6y8YYNwaYNAvfuqXMD9/k7V3DLx+1l/oH7ntHyXr/iHu0AmgX9zql6GfSGZHyK+Y+ZisvbVp3kNPZfZOWD0EIDDcCWDgHe4nzP4gkEYCGHgdwsfA6xCmvw0kCjBuCzA0kPxtIDm/oUMekAYSDaSw3AIYeP1sIIUl/9gnBCDglgD6xU/9goEXA6/bO93f+ksy9hnmmNRf/K2/YIBxa4BBv/ipX8L8/E3W3jHw+ll/oX/ktn+UrPuHuEMngH5xq1+GfiKZG6F42qyd6+bNeStzd8DKIQCBMBHAwBum02avEEgxAQy8DoFj4HUI098GEgUYtwUYGkj+NpCc39AhD0gDiQZSWG4BDLx+NpDCkn/sEwIQcEsA/eKnfsHAi4HX7Z3ub/0lGfsMc0zqL/7WXzDAuDXAoF/81C9hfv4ma+8YeP2sv9A/cts/Stb9Q9yhE0C/uNUvQz8RIkAAAhCAQCoIYOBNBWXmgEBICWDgdXjwGHgdwvS3gUQBxm0BhgaSvw0k5zd0yAPSQKKBFJZbAAOvnw2ksOQf+4QABNwSQL/4qV8w8GLgdXun+1t/ScY+wxyT+ou/9RcMMG4NMOgXP/VLmJ+/ydo7Bl4/6y/0j9z2j5J1/xB36ATQL271y9BPhAgQgAAEIJAKAhh4U0GZOSAQUgIYeB0ePAZehzD9bSBRgHFbgKGB5G8DyfkNHfKANJBoIIXlFsDA62cDKSz5xz4hAAG3BNAvfuoXDLwYeN3e6f7WX5KxzzDHpP7ib/0FA4xbAwz6xU/9Eubnb7L2joHXz/oL/SO3/aNk3T/EHToB9Itb/TL0EyECBCAAAQikggAG3lRQZg4IhJQABl6HB4+B1yFMfxtIFGDcFmBoIPnbQHJ+Q4c8IA0kGkhhuQUw8PrZQApL/rFPCEDALQH0i5/6BQMvBl63d7q/9Zdk7DPMMam/+Ft/wQDj1gCDfvFTv4T5+ZusvWPg9bP+Qv/Ibf8oWfcPcYdOAP3iVr8M/USIAAEIQAACqSCAgTcVlJkDAiElgIHX4cFj4HUI098GEgUYtwUYGkj+NpCc39AhD0gDiQZSWG4BDLx+NpDCkn/sEwIQcEsA/eKnfsHAi4HX7Z3ub/0lGfsMc0zqL/7WXzDAuDXAoF/81C9hfv4ma+8YeP2sv9A/cts/Stb9Q9yhE0C/uNUvQz8RIkAAAhCAQCoIYOBNBWXmgEBICWDgdXjwGHgdwvS3gUQBxm0BhgaSvw0k5zd0yAPSQKKBFJZbAAOvnw2ksOQf+4QABNwSQL/4qV8w8GLgdXun+1t/ScY+wxyT+ou/9RcMMG4NMOgXP/VLmJ+/ydo7Bl4/6y/0j9z2j5J1/xB36ATQL271y9BPhAgQgAAEIJAKAhh4U0GZOSAQUgIYeB0ePAZehzD9bSBRgHFbgKGB5G8DyfkNHfKANJBoIIXlFsDA62cDKSz5xz4hAAG3BNAvfuoXDLwYeN3e6f7WX5KxzzDHpP7ib/0FA4xbAwz6xU/9Eubnb7L2joHXz/oL/SO3/aNk3T/EHToB9Itb/TL0EyECBCAAAQikggAG3lRQZg4IhJQABl6HB4+B1yFMfxtIFGDcFmBoIPnbQHJ+Q4c8IA0kGkhhuQUw8PrZQApL/rFPCEDALQH0i5/6BQMvBl63d7q/9Zdk7DPMMam/+Ft/wQDj1gCDfvFTv4T5+ZusvWPg9bP+Qv/Ibf8oWfcPcYdOAP3iVr8M/USIAAEIQAACqSCAgTcVlJkDAiElgIHX4cFj4HUI098GEgUYtwUYGkj+NpCc39AhD0gDiQZSWG4BDLx+NpDCkn/sEwIQcEsA/eKnfsHAi4HX7Z3ub/0lGfsMc0zqL/7WXzDAuDXAoF/81C9hfv4ma+8YeP2sv9A/cts/Stb9Q9yhE0C/uNUvQz8RIkAAAhCAQCoIYOBNBWXmgEBICWDgdXjwGHgdwvS3gUQBxm0BhgaSvw0k5zd0yAPSQKKBFJZbAAOvnw2ksOQf+4TA/NKC74WdwsE1jT9zxQD94qd+wcCLgdfVPd41TlNVJT2IZID1KCb1F3/rLxhg3Bpg0C9+6hePHofDZikYeP2sv9A/cts/GjY37DDcCPrFrX4ZhinCliAAAQgMSwIUz4blsbIpCPhBAAOvw3PAwOsQJgZe5zDdBpxWVtPwtIuQNJD8bSC5OF9ibCRAA4kGUljuBwy8fjaQwpJ/7BMCNJDcNpDQL37qFwy8GHiT8bTHwJsMqn7FpP7ib/0F/YJ+cf20MNIJjVWVc1zHJZ5fBDDw+ll/wcAbu0+c9Y/8uutYTVcC6Be3+oXsggAEIACBzCCAgTczzolVQiAjCWDgdXhsGHgdwuwI5WMDiQKM2wIMDSR/G0jOb+iQB8QA46cBJuRpmZTtY+D1U78k5bAJCgEPCdBActtAQr/4qV8w8GLgTcbj18f6SzL2GeaY1F/8rb+gX9Avrp9NGHhdE/UzHgZeP+sv9I/c9o/8vPtYVUAA/eJWv5BVEIAABCCQGQQw8GbGObFKCGQkAQy8Do8NA69DmB2hfGwgUYBxW4ChgeRvA8n5DR3ygBhg/DTAhDwtk7J9DLx+6pekHDZBIeAhARpIbhtI6Bc/9QsGXgy8yXj8+lh/ScY+wxyT+ou/9Rf0C/rF9bMJA69ron7Gw8DrZ/2F/pHb/pGfdx+rCgigX9zqF7IKAhCAAAQygwAG3sw4J1YJgYwkgIHX4bFh4HUIsyOUjw0kCjBuCzA0kPxtIDm/oUMeEAOMnwaYkKdlUraPgddP/ZKUwyYoBDwkQAPJbQMJ/eKnfsHAi4E3GY9fH+svydhnmGNSf/G3/oJ+Qb+4fjZh4HVN1M94GHj9rL/QP3LbP/Lz7mNVAQH0i1v9QlZBAAIQgEBmEMDAmxnnxCohkJEEMPA6PDYMvA5hdoTysYFEAcZtAYYGkr8NJOc3dMgDYoDx0wAT8rRMyvYx8PqpX5Jy2ASFgIcEaCC5bSChX/zULxh4MfAm4/HrY/0lGfsMc0zqL/7WX9Av6BfXzyYMvK6J+hkPA6+f9Rf6R277R37efawqIIB+catfwpxVzxYVTTykvn5pmBmwdwhAIHMIYODNnLNipRDIOAIYeB0eGQZehzA7QvnYQKIA47YAQwPJ3waS8xs65AExwPhpgAl5WiZl+xh4/dQvSTlsgkLAQwI0kNw2kNAvfuoXDLwYeJPx+PWx/pKMEgpBagAAIABJREFUfYY5JvUXf+sv6Bf0i+tnEwZe10T9jIeB18/6C/0jt/0jP+8+VhUQQL+41S9hz6rnSoq+NbW2/hdh58D+IQAB/wlg4PX/jFghBDKWAAZeh0eHgdchzI5QPjaQKMC4LcDQQPK3geT8hg55QAwwfhpgQp6WSdk+Bl4/9UtSDpugEPCQAA0ktw0k9Iuf+gUDLwbeZDx+fay/JGOfYY5J/cXf+gv6Bf3i+tmEgdc1UT/jYeD1s/5C/8ht/8jPu49VBQTQL271S9izakFJwfUymmSV882Da2reDjsP9g8BCPhLAAOvv2fDyiCQ8QQw8Do8Qgy8DmF2hPKxgUQBxm0BhgaSvw0k5zd0yANigPHTABPytEzK9jHw+qlfknLYBIWAhwRoILltIKFf/NQvGHgx8Cbj8etj/SUZ+wxzTOov/tZf0C/oF9fPJgy8ron6GQ8Dr5/1F/pHbvtHft59rCoggH5xq1/CnlULiouLFInWSWozVt+YWttwT9iZsH8IQMBPAhh4/TwXVgWBjCXwfwfss0V7W05e1ES2vdfq/lVWOj933ZYHPv/SR4PdFA0kGkiDzZ3+xvnYQKIA47YAQwPJ3wZSMu7pMMfEAOOnASbMOZmsvWPg9bOBlKzzJi4EfCNAA8ltAwn94qd+of5C/SUZz14f6y/J2GeYY1J/8bf+gn5Bv7h+NmHgdU3Uz3gYeP2sv9A/cts/8vPuY1UYeGM58GFZTcNWZIM7AgtKCv4hY6YEEY3Mg1nZ7Rce+HzTf9zNQCQIQAACQyeAgXfoDIkAAQhIem5ywSxrzdmSDusDyNPG2NunLmqckygwGkg0kBLNmXiu97GBRAHGbQGGBpK/DaR47lGuiZ8ABhg/DTDxnyBXxksAA6+fDaR4z4/rIJDpBDDAuG0goV/81C/UX6i/JONZ7WP9JRn7DHNM6i/+1l/QL+gX188mDLyuifoZDwOvn/UX+kdu+0d+3n2sKiCAfnGrX8gqaUFJ0QUy9sYuLFZaY885eFHjH+EDAQhAwBcCGHh9OQnWkSkEIpMnT94lGo3uHiw4Go2ujkajrzQ2Ni7vawPl5eXZ69atG9/a2hrp65qWlpaVixcvbu3j+25ztre3/3fChAmvVldXrx8A2mDHJXQWCwoLt1aWuUPGHhvXQGseUbs9q6yh4YO4rpdEA4kGUry5ksh1PjaQKMC4LcDQQPK3gZTIvcq1AxPAAOOnAWbgk+OKRAlg4PWzgZToOXI9BDKVAA0ktw0k9Iuf+oX6C/WXZDyjfay/JGOfYY5J/cXf+gv6Bf3i+tmEgdc1UT/jYeD1s/5C/8ht/8jPu49VBQTQL271C1klLZw8ect1tm1ZLyx+q2jkkrK6uneSzekfU6aMb2tfVyQTGRfMZez6V0fanDdK6uraepvbSpHq4uIt2rPXZfW1tvaWyOojmpvX9PV91zmtUavabP1AHp3Ov7bduU4Z+9ao9sjivtYZL7fHJ04cMWbzscURRbaMjbHRVTlZI+r3X7hwZWeM4JrcLUduFk/M3Nac6OhIZPlQ1xXPXFwDgVQRwMCbKtLMk+kETGlpaUk0Gv0fSVN7bCb4ofrL7OzsHy/s8gOm85qSkpJCa+2TkrbpC0IkEimvqamZ3/P70tLSfaLR6K96mfM5a+0F9fX1db3FHOy4RA/p2aKiidlZeszKfi6RsUZmyfp2ffGQ+vql8YyjgUQDKZ48SfQaHxtIFGBipzitrKbh6UTPs7fraSD520Bycb7E2EgAA4yfBhhy1D0BDLx+NpDcnzQRIeAnARpIbhtI6Bc/9Qv1F+ovyXgC+1h/ScY+wxyT+ou/9Rf0C/rF9bMJA69ron7Gw8DrZ/2F/pHb/pGfdx+rCgigX9zqF7Kqg8CCksJHZHRMTx5Wes9YfaestuH+ZLD620GfGxddN+oyGXOBpJwec7xrI9FTyxY2VZnYPyk2fv5eWLhLe7Z9RjKf7WtdRjp/ak3Dz3t+/2x5+cisNSsukRT813XONmt14xgbubKkrm5t13Hz9y/a27Tb30sq6mW+Ptc5ELNgLZE1K75jpB9ImtD1eiO9si7SVj5t4Yvvxc5octER6vBVxfNZZoymTV3U0BTPxVwDgUwggIE3E06JNaadQGFhYUkkEpkraZSkp6y1f5a01hjzJUnHSxop6XctLS3fWrx48equCy4tLT04Go1WS3pX0lt9bOa8urq6hT3GBebdhyXtKek5SbdJGi3pTElTJL0aiUSOr6mpecnFuEQh1xYX56yN2IWSLUx0bMf1pmF01EyJ57diaCDRQBpcjvU/yscGEgWY2Jlh4HWY8Faa01xVeYLDkITykAAGGD8NMB6mSsYvCQOvnw2kjE8sNgCBOAnQQHLbQEK/+KlfqL9Qf4nzkZjQZT7WXxLaABcPSAADLwbeAZMkfRd8WFbTsJWr6dEvfuoXV+dLnI0EMPD6WX+hf+S2f8Q97y8B6i9u6y/+nnRqV7ZgSuFMRTWnz1mtbmvNarui00zqYnXBG2XHbT7uHiudIum/kv4sqwXGKN8anSyrXT71HJ04dVH9Y13nfG5yYb61mvepP+jfwTt7N11T9LqymsbfdP3/gYenJWJvsLLnB7Fl9TtJ82U0XR3ryDEyt4yKmou6+nQ+Nc/+VdI/ZPSAZN821kyx0mmStovFko4qq2nY5KWEfbEK3gDcGm29R9IMSW0yqjJRPRRcbyOapqj2bM1q+0In8/mlhWVG5o7+2FvZsUb6jKSm7OzoFw58vuk/Ls6KGBDwgQAGXh9OgTV4T+BTE+5Fxpjzamtr3+i64KKiov2NMcFv5OxgrT2xvr7+T12/LywsPCwSiQQ/XK+vq6sLfrNkwM/EiRNHjB8//hZjzNmSrluxYsUVS5cuXRcMnDRp0tiRI0feaYw5yVp7+8qVK8/v/G6w4wZcUC8XzC8t+oWR/eZgxnaOsTK/PLim/lsDxaCBRANpoBwZzPc+NpAowMROEgPvYBK6jzEYeB3C9DgUDSQaSB6np9OlYeD1s4Hk9JAJBgGPCdBActtAQr/4qV+ov1B/ScZj2Mf6SzL2GeaYGHgx8Hqc/xh4HR8Ob+B1DNTTcBh4/ay/0D9y2z/y9PZjWbyBN8gBp/qFpNpIYEFp4UeSNu+HyT+NsRdPXdTYt9E3AaBP5eWNGZWb/XtrotXRMZvdfkh19Sedw2uLi0evyYreaqxOt9I/IiPWHzX1by983Pn930sLCtpl5sloYcsn7Scc0dy8Jp6pF5QWHizp8Q7zbvQLZbVNizrHLSgpOEYdvqZoTzPu/CkFe0SsNVMXNb3adZ55kydvmWvbgpcOllmrOWuWr/rqUZ/6lvpbz7Pl5dlZq1dcL6MLjcyLNmJPLFvYsLjrGCtFgipMz7cP9xX30xcM3iHZr0r2zJ7m5Xj4cA0EfCaAgdfn02Ft3hAoLCzcet26dS0936776QJNcXHx1Z++gn4Tk25JScnp1tq7EzHwlpSUFNqO18MvD3541tXVvd4VRmlp6YHRaDT4/iNr7ZH19fUvB98PdlyioBdMKZykqLq9+TfRGBuuj2ifnj+se8aigUQDadD51c9AHxtIFGDcFmBoIPnbQErGPR3mmBhg/DTAhDknk7V3DLx+NpCSdd7EhYBvBDDwum0goV/81C/UX6i/JOPZ62P9JRn7DHNM6i/+1l/QL+gX188mDLyuifoZDwOvn/UX+kdu+0d+3n2sKiCAfnGrX8iqjQTifUGdkf2FXW9mlzU0fDAUfsEbeCeMG7fdQQ0N/+otTpe37MoYTZu6qKGp87pP34j7pIwej9fAG5hmI6tX3G2MviZjbpi6qP7irubYZ8vLR2avWfEHKx0fvGivrKb+2/GYZ+dPLjjVWPMbI72yLtJWHs9birsZiaORI8rq6uqHwvLTZ0OnOfnF9mjkC4fU1S0bakzGQ8AnAhh4fToN1pKxBLqYdP8o6et1dXXBK+Rjn87vjDFn1NbWBq+IH/BTXFwcvNL+Zkl3trS0fHvx4sWtXQcVFBRslpWV9aCkCmPMrNra2srg+8GOG3BBPS5YMLnoaln7w0TH9Xq9MdeULaq/tL9YNJBoIDnJtR5BfGwgUYCJHRJv4HWY8LyB1yFMj0NhgPHTAONxymTs0jDw+tlAytiEYuEQSJAADSS3DST0i5/6hfoL9ZcEH41xXe5j/SWuhXNR3AQw8GLgjTtZUn+h0zfYoV/81C+pT6vhPyMGXj/rL/SP3PaPhv+dnLk7pP7itv6SuZngfuULSvIny0QWxhl5sax+XFbb8FCc1yd82bwp+247IppTbaW9ZMz0skX1T3UG2WDgtbqtrLbhnHiC/72wcJf2bPuMZHaw0hEH1zQs6Dmu04wrqSY7u3X6gc+/FLyVuN9P51riNfAGRuLs1Stus0Zn9GYkHmi+3r6Pvc14ZNaDsjrCGHuyq7ckD2YtjIFAsghg4E0WWeKGikAX4+wmb+AtLi7+iaTL4jXwlpeXj1y1atXtkr5mrT2rvr7+zp4wy8vLs1etWnWjpHMlXVVXV/ejwY4bzEHNLy183kj7D2ZszzHBnwQ4uKbhgP5i0UCigeQi13rG8LGBRAHGbQGGBpK/DaRk3NNhjkkDiQZSWPIfA6+fDaSw5B/7hAANJLcNJPSLn/qF+gv1l2Q87X2svyRjn2GOSf3F3/oL+gX94vrZxBt4XRP1Mx4GXj/rL/SP3PaP/Lz7WFVAAP3iVr+QVd0JLCgpXCyjvePmYnVrds7IKw58/vkBja5xx/z0wi6G2/GbvIG3tDAw7f5SCRh4F5QWHiYpMAG/rmikvKyu7p2ea3quuHiKjdgqK7s2S9HDPl/TNOBf3X6utPA8K91ireasWb7qq0ctXbquv71u3FdkaxM1FVPr6uI1TfcZdsHkgi/ImuClhgvNiPXHTf3bCx8nypvrIeA7AQy8vp8Q6/OeQHFx8QRJv5F0rDHm5Nra2vu7Lrq4uPg6SRdHo9FpDQ0NTw+0oQMOOGCL1tbWRyUd1N+YoqKiHxpjru58S++ECRPGDmZcz7f7DrS+ZAjnspqGXp9F8ycXnBJbjzVTjHRePGsbxtc8bY3t9gbngxc1Bm987vOzgV8vV/xh1La3L8wdN7a/8SWtq/vFWZvb73D5Pv7u+U/2+zOwP34BmKHw72s8BZhYysXewOuCf1P2mH2acsb1+rbwTM/feNc/Ltq+8Lh1H/y8582cjPztOoeL8+vvAcT6uz//expgfH/+xpu/feVAb+O7NpDIv0/1Ux8AM/n+Qb9IPuoXnv8bCfD8Gb7Pn+CUjTV/GMb/3oxna/2+wS7R/Ee/dDfwJsqv54E5G0/9JUBL/aVHgg1Vv6NfBl+/S1b9ybV+o/4i+Vp/Qb/0b4BJ9Ocn+sVT/TIM6x/pfv5Tf/Gz/kL/yH3/aGnO6C/09giZP2LCJqa3rtcdvG7F9v32ZzNkfCSqT3zsH6Ff3OqXpNUPMvTn74LSwvsknRRPIWzDNVbNJmKumLqo/k8JjRvg4ucmF8yy1gTradJ6TS9raPigc0inaVbWXFhWW39TPPMu2GD6NXPb134y45DFizcxe8yfUrCHiZrAs7R1X2/p7f7vxbzdIjb7USv7WSMzY2pN/ZMDrWV+aWGZkZ4yMkvtenvo1IaGZQtKS3fMsuv3jUZMtNW0Nh628MX3Tez3IAf+8PbdgRlxxfAggIF3eJwju0gfAVNUVHSaMSZ4Y+6LkUjkmJqamrc7lzNp0qTcUaNG/a+kr/dYYvAbIVWSgjf2NsTe7/Hpp7i4eCtJj0maEolEymtqaub3tr2SkpLTrbV3SwpMnEH80YMZV1dXtzZRfK5/8230rzZ5yXBsSWvP6Ykt0ZUO7+v74ta564H4nbvZ7v0CunX56/1+n+njh8ovGePX3Xmb2uvrhnfiDrC7EedfqKy99h7w/h8q/0zP36Guf6j8GN/7z614n7+u+d37yFOqXhjIiY7PcH9+95b/55xyrEr22ysu/eCaf8/H2kA/f5l/aPfPUJ9/mT6e/Bla/sAPfv1J0YGe36EW6YGBecxYjfpZ3/2Cgfj1vP/QL1Im6Zew5/9Qf35kuv4Y6vqHyo/xmf3ze6j5k+nj052/YX9+o1/c1/8zSb+k+/7L9Pkz/fk71PX7eH70jyT6R6mp/6c7/9Evbusv9C+6ExioftVf/mUfOk3rnqra/JDGxuVDzdNnp+TtGIlm/cVIBbL20qm1jdd2NbTOLym8zhhd3GOeNkkNsvaaqbWNwdho1+83mH6NHm/5pP2EI5qb1/Rc57wp+247IppTbaW9ZMz0skX1wRt7Y59nCwo2y86JBH+FO8daO0LGHiWZEyW1GasLP1/b8Ot4TLcbjMRGj1tjv2Oi5pfBC7x6rGWeVfbpB3fxVvXFtHpK/iGRaORxSYt7Gp2Heg6Mh4BPBDDw+nQarCXTCESKiopONSb2A0fGmK/U1tY+1HUTxcXFgak2qLJ2vEl200/wQ/aqcePGXVNdXb0++Hry5Ml7tre3Bz+AxhljptfW1m505HQZ39PAm5WVteNgxvls4G29567YjqMff6To0tcyLT+crtdsvY2ydt2tW8zc08/sd45Ofr1dVPfiK7prROAV7/tz6tr3+v3+t6O3zejxZbf0/8tq/fELNj4U/n2NpwCzsQDjgv+K1Wv08utv9pqnmZ6/8a5/ywnjtceuO23CIBn523USF+fX3wOG9Xd//vc0wAz353dv+d+1gdR6T/8N7tzT+/8Fof7Hmzie//3Nn4rxgX7q6xeX45l/qOOTx7/uxSXolwH1S/L4d+gX3++foeZvMscPlR/jh5Z/Q+e3vmaR03/jZVqwgQwwif78RL90N/AmV7/En//Rjz+m/hKrv+zao/4y+J9/6Bdp4PpL6vVLUH+J/vvfsXO2K1f0+0g244M/vtb3J1PH55785dgvULt4/qxYvZb6S6z+smMv9ZfBPz+Grr8l9Ev/BphE8x/94qd+6esJne5/P2Ty/LUvLtHd9I8G6L+lR7/wApiOF8Ak+vzueZjBePSL1NE/Qr/4Vp8ZWv0l/n//h/Xn57qbfqb2V5ckfOxZ+QXK+eKXNPnY44bssXt2/4Jds9rNA4E1SMb+rb0967hD6uqWdV3UgpLCX8noG/0s9KHcSO7p+y9cuLLzmgUlhT+X0bnW6nfRsRPOOORT/1HXGP0ZeJ+bXJhvreZJ6moieTISMbMPWli/qKdhuK+1LSgpukDG3ihr/ipjsySVSvZRo8hKKbq9lTkuMAlLqlc08sWyuro+33r+bHn5yOw1K/5gpeOt0ZkHL2oIXnDIBwLDksCQHy7DkgqbgsAABKZMmTJ+/fr1V0r6pqTVxphv1tbWBj9k43nNe6SkpGQPa+11ko6N/caKMWfW1tb+Lpi2qKhob2PME7ECsrVH1tfXv9zbcnoaeK21uwxm3KAMvCWFi2W0t5NEsXq5rLZhUn+xqicXzIpY86CT+TI1iNVtZbUN57hafkHFzGVW2tJVvEyM01RV6d3PQP4EUiyTppXVNAR/umPIn7yKmYcZxf6hEdqPleY0V1WeEFoAIdl4zz/hGJJtd9umkU5orKqcE8a9h2nP6BfJR/0Sphxkr+Em4Pov0WQgzQ/Lahr6/y3QBDaFfun+J6gTQJfUS6m/xCp71F8cZ5mP+oX6C/UXx2keNAW8rL+gX/r/E9SJ5gH6xU/9kug5cv3ABPIrZn4oaYuBrxy+V6BfvD1b+kcOjwb94hCm21BO6y9ul5b50RaUFt4n6aQEdrJc1s4uq228OYExvV5qJbNgSn6FiUZ+K2k7SQsUjZzUn4G1M1Awtnr/gl2y2iNXSTZYf5asbmwfO+HiTqPuBtNvP3WN/gy880tLd4po/TclM6rjDbw6SMGbejvMtvOzopEzDqqr6/9POAeb2mg+brXS09k57acd9H/N73fupbq0oDQi84ikHYzRD6Yuari+L7Z/m1xYErWxv2z+volGKqbW1b011HNgPAR8JeCdeclXUKwLAp0ESktL94lGo/fEfiNGeslae2Z9ff3COM27G0BOmjRp7KhRo34h6WuSqtrb209obGxcnpeXt01ubu5frbUlkUikvKamZn5v9HsaeNva2sYOZtygDLylhcGvlvb/+tf4U+auspqGfl9FQAOJBlL86RT/lRRg4meV4ispwDgE7msBxuEWCSWJBhINpLDcCBh4MfCGJdfZp58EMMBggHGdmT7+AhL1F+ovrvM8iEf9JRlUncSk/uIEY0cQX+sv6Bf0i8M0j4XyUb+43iPxYrVGDLy8AMbXWwH94vBk0C8OYboNhYHXLc8N0WqLi0evjUTXxB3emkfWR+wVhy5qaIp7TB8XBm+Sjaxefpkx5gef/gPizsiItd///N+XrEokdm1xcU5LxN5gZc+X9LaN2MMOXtgY+1PWG958a/R4yyftJxzR3LzJXvsz8P5/9t4EyrK0LNP99okkqyhqABpsLm2LKK0CUlUxZVJgVSVIyuRCpLOAq9jYkJmVKJOs63AVBRVbsZUGYZFVERSUOBdOIIPIpWtI6LIy42SWU9mt4tTrOlwZq6CSGuLsu/Y+J4ggzcyzM/LZEd/Z8cRaLhcr93lj/8//xebl/d/YcbL7+Nj09CMH26J66+0zmrwxd3gfX3p78Gd7veKZ33Tb0T9cq12VkQ/tmHljlOX3V5ffM+g9Z3e//6/+NM7a68oo3n7FkaMvL5q9UPFMkHqtBNIQsMCbZiu8kQkgUMzNzT2nLMt3RcRDIuKaqamp1x4+fLj6H7Lr+pqfn3/SYDD4/eo3Rqampp51+PDhv5idna3eaPP+iNh5ugLvzMzMDxdF8VMR8dYLLrjgNXfdddeD1/O5m07y6vxxi7llx8zToyyr+z77r6J4xhWHj374dEIeIHmAdPaD9q8VPEBqgyqiaQCDYByKZA1gwCUqZYG3ngEPkLbGj4IF3pwFmK0xfa5SAhEWYCzA0D8HGf2L+Yv5Cz3nlZ75SxtUEU3zFwRj7vxF/6J/Acfc/IWGmVjPAq/+JfF46l/Azcl6fqR/Yf0LODITL3XLjukDUcbBBgvB3rpbfa+PP+nir1i+b6p6625Vgv1kFOW+yw/f/t71llFvnJ39hqneoPprtv82Ip6+8pdtD81Pv7KMeEucpsB7885L/0MxKD4aUTy4GBTVG22rFxWe9uvGJ1761VPLRfUXb7+2LMrvvvLw7dVaTvn1pfs4TTl3pW9URPzPe3r37XrabX/6zycK3jg//4ipuL9a59cMeoNn7brtj24cd6/+uwQmmYAF3knePe99IwlU5d3vKsvy2og4XpblK44ePVq9Xn9wNjcxMzPz2KIoPlRplGX5zKNHj/75xRdf/KDt27dfV5blC4qieOnS0lL1tt8v+9q1a9e2u+66600R8YqIeHW/33/Lej+33vu/ZX66+i/pb17v50ef++gVR449bZyGB0geII2bkfX8uwdI66G2IZ8xgAExZw1gwCUqZYG3noGMBRiHkydggTfnARK/0ypKICcBD5DYAyT/gkBO/2L+Yv7SxhPY/KUNqoim+QuCcSiSNX/Rv+hfwDFPm78M/Us8iF7rpOldceT266l7tsCbM385NDd9Q1nEVdQ+T6iO/gXcOP0LCJOV8g28LM8vqR2an761jHjiaeXL4ndjqvyRK247dgdxGzfuvPgrpwZTvzX66963lLHtRVceOfK/z0b7VG/RvWXHpc+Osnj/6Uqxh2Znd5a98iMRg3+Zur946pOPHfu7cfdy465d23qf/9x1RRH/Kcp46xVLx155us/cvOPSFxdlcX2UxR8s3/3F//iUO+74/InXNynwHtox8+1lWb6n+r3guD+eccWxY/8y7l79dwlMMgELvJO8e977hhGYm5v7xrIsq7fiXjgYDK46duxY9ZseZ/01Nzc3XQ7fZPupqampZx8+fPhvKtHZ2dmfjIjXrrxd98S35E5PTz98amrqvWVZzvV6vd1Hjhy5+Ww+t56F3DI7OxO9QX89n/3SZwa92Sv6/aPjNDxA8gBp3Iys5989QFoPtQ35jAEMiDlrAAMuUSkLvPUMWODdGj8KFnhzHiBtjelzlRLwDbxVbnHFkWPVXwxCvizw5vQv5i/mL8gP+Aki5i9tUEU0zV8QjEORrPmLBV79CzjmafMX/QvvXyzw5sxfLPDWjyH9C/hg17+AMFkpNH9hb21y1W6cu/gbp4qpPznNCj5bRLzu8iPHfoFa5dLs7AO+0CvfXET5PWXE753T2/6iJ952251nq//x6elHLW8r/3tE8cgy4ulXHjl2S6X5sflLHr8cvY8WUZx3qrfrNnlL74n3t7bAW5bxxiuXjv3Q6dbQpCS8WjYu/rS8v3zqieXc6ntu+/znrimLeGkUxX+9/PDRH1zvG4vPlrefl8BGEbDAu1Gk/T4TS2D0tts3RsRrIuKV/X7/bcNM7qy/qrf6/nBZlm8oiuK377777hffMfrtk/n5+SsHg8FHIqIq9D6r3+9/Yu13m5mZeUZRFO+LiEPbt2+/6tZbb/109e/r/dx6V3Lz/MwLiih/fT2fL6N44ZVHjv5Gk88awPABjAUYA5gmP3ubdI0BDAg+awADLlEpC7z1DFjg3Ro/CvqXnP5la0yfq5SABV4LvPxPQUb/Yv5i/sJPek7/YgGm3mnzF3Dgs+YvFngt8IJjnjZ/0b/w/sUCr/6FfnaAevoXEKb+BYTJSqEF3id88/O+hr29yVR72+f+Zn9RxA+e9O7L4nfLqcEPXHnb7X9Jru5jO6bnBmVUnZ9PLU+VT3vKH97+t4T+zTumX1qU8Y6I+Iti0Nt9eb//95Xuhy+++EEPPHfqhijjWScrvf7hzp0X3ju493ci4qllEXuvPHzsuib3c+MTL/3qqeWi+uvcXxtlXHXF0rHfPN3n1nyfKyPKvSf+lYC15dyijOvuP/+iA0+56ab712reOD//iKm4v3qp4tcXUXzr5UeOVi9F9EsCnSaefT84AAAgAElEQVRggbfT2+viCAKXXXbZQ++9996qLPvkXq+3a+Vtt020p6enHzU1NfXo888//2Nr36L7mMc85pyLLrroJRHxpoiYiohv7/f7H1jRfNzjHnf+eeed94tlWT4vIt59/Pjx711T7v33y8vLv1QUxZOKoti7tLT07rP9XJO1nOqaW3Ze+m0xiHdGFA9tplN+Onrxkituu/29za6PMIDhAxgLMAYwTX/+NuE6AxgQetYABlyiUhZ46xnIWIBxOHkC+pec/oXfaRUlkJOABRgLMPRkZvQv5i/mL/ScV3q+gbcNqoim+QuCcSiSNX/Rv+hfwDFPm7/oX3j/YoFX/0I/O0A9/QsIU/8CwmSl0AKvfwFpeH70C5/9RPVm3UecsFWfjYgfvuLIsYPsFg7VbpmffllEvD2K+ODxLy4//+l//MdfaPJ9Dn3TEx4yuOcBux80KN4/1+/fvfKZMqJ3y45LX1iUxdsj4qIoyx+5fOn2n177ZtpDO2a+vSzL90TEPUVRvODyw0ervzJe/e+V3i3zl76iiOLnq/+ZHoPet17R7/9jfZ/T0w+PbfF9xaB3zUoZeOV7fmx6+pGDbVEVfZ8REYeXB71nP6Xf/2T179Ubho/3yheVMbh4ajD1tieveSnhLfOXfndEUZWM/3kQ5XN3Hbn9yOg+ikNz0y+Iotasvp51xZFj9V8bX/t18/z0FUXEhyPiX8pe+c10ubrJPniNBDaagAXejSbu95s4Ajt27Hj08vJyVa59bJObX1vynZmZeWxRFB+KiHMi4g8i4m+LoriwLMtnRcTXRcR9lSm44IIL3ry24Ft9n/n5+ccPBoPfHl1Xvc7/g/V/EUe8ICIeEhHXHT9+/NUrxd6Ve1vv55qs7VTX3DI7+3+UveXXF1HsP51OGeVCMZh6/YoZaPo9DWD4AMYCjAFM05+/TbjOAAaEnjWAAZeolAXeegYyFmAcTp6A/iWnf+F3WkUJ5CRgAcYCDD2ZGf2L+Yv5Cz3nlZ4F3jaoIprmLwjGoUjW/EX/on8Bxzxt/qJ/4f2LBV79C/3sAPX0LyBM/QsIk5WywMvyjP94/F9+dtc9d/7AWtkyyt8ZTMVrqLfinuyWb56b/plTvvX3xA+sKfn+Pzu/8d+eM3jATWXEVxVlcVsU8cdlWZ4TvXhalPGY0Ud/cXtv+yufeNttd66VGpVq/2sZ5avqLlJRvwH4r6OMKyPiCRHxuSjK77zi8O1ferngmu/3HyLif0UZtxRFcU+UcXFZlDsj4ryI+PuiiOdcfvjYH618vzUl23PLMt49OP+il668SXf0NuDro4w9X34fxZMjyotHxvL7Lj987G1rC8gr2l8qP0fccs+g95zd/f7n4LFQTgLpCFjgTbcl3lA2AmtKuI9qcm9rC7w7d+78yuXl5cWyLKvfSDnx61BEvKHf71evmx+cTHtUxq1+G+ipa/79MxHxs9u3b3/Lrbfeepz8XJP1ne6a23bs+Df3lPc/s+oSRQwesVT2XnRXRDyliO86p9j2oZ2HD39qPd/DAIYPYCzAGMCs52dxgz5jAAOCzhrAgEtUygLv6H/nx/Nv/8hvVr9V7FeHCehfcvqXDo+cS5PAlxGwAGMBhv6RsMBLE4X0yrjmiqVj1VtykC/9S07/cmhu+oayiKuQTZ5cEfMXcO+y5i/6F/0LOOZp8xfPj/jzIwu8+hf62QHq6V9AmPoXECYrZYGX5Rk/duff3/rwwX2XjWQ/O4jyB3YduX0R/jb/Su6WuemDUcSBRt9nTYH3D3fuvPDe8t53RxnfOvpr3qsSRfxdRPmG5fMe/MtPuemmL55M+8Zdu87d9vnP/mBZFFVpuSrfrnwdLaN8xZVHbv8faz9XXT91950/GmX56hOury67O6L8jd79xWu/6dixf/iyz83MPGZqqqxeYvjoIuINlx859qNr/31pdva8u3uD10ZEVSZevY9qDYPyVZcv3f6+k5V3K41VdsXi5UeOXn2q6xqx9SIJTAgBC7wTslHe5mQTePKTn3zBF7/4xfMj4mur304599xzP/Pxj3+86rY2+SouvfTSi7Zt2/bosiw/dfz48X+644477m3wwfV+roF0s0tmZ2fL6sp+v39WzxoDGD6A8QDJAKbZT/GmXGUAA2LPGsCAS1TKAm89AxkLMA4nT0D/ktO/8DutogRyErAAYwGGnsyM/sX8xfyFnvNKzzfwtkEV0TR/QTAORbLmL/oX/Qs45mnzF/0L718s8Opf6GcHqKd/AWHqX0CYrJQFXpDng8rl+JnP/e3IxxQ3TG1bfs2Tbv2j/xf8Fq1J1W+xfcADLiyK5a+/v5z6p3O2f/H/u+zWP/tM0zLrBx/zmHMuePCD/12U5cOntn/xL8d9tozo3TQ7+9CIeFivt/zQ4v7iL8/r9T471+9Xf1X8pF/VPW5/wAMeuKvf/3RxipcWrr2P+yM+cbprW4OpsAQmgMBZleomYH3eogQksIkELPCC8H0DDAhzKOUBEo6UEjSAoUgmPkACl6iUBd5R8OIbeLfCD4MF3pz+ZSvMnmuUQEXAAowFGPonwQIvTRTSM3+BQK7KmL/gSClB8xeKZOL8Rf+ifwHHPG3+YoHXAi89554ftUEU09S/YCj9BSQQJS1lgRckuuuez8W3Hf/UF7bF4OVXHLn9elBaKQlIQAIoAQu8KE7FJCCBtQQs8ILz4AESCHMo5QESjpQSNIChSCY+QAKXqJQF3rQHSA4nT8ACb07/wu+0ihLIScACjAUYejIt8NJEIT3zFwjkqoz5C46UEjR/oUgmzl/0L/oXcMzT5i8WeC3w0nPu+VEbRDFN/QuG0gIviJKWssALEn3x3f8cN59z0b73/vf3vwOUVUoCEpAATsACL45UQQlIYIWABV5wFjxAAmEOpTxAwpFSggYwFMnEB0jgEpWywJv2AMnh5AlY4M3pX/idVlECOQlYgLEAQ0+mBV6aKKRn/gKBXJUxf8GRUoLmLxTJxPmL/kX/Ao552vzFAq8FXnrOPT9qgyimqX/BUFrgBVHSUhZ4IaJftXxP/P3UOZExf4GWqIwEJNAhAhZ4O7SZLkUC2QhY4AV3xAMkEOZQygMkHCklaABDkUx8gAQuUSkLvGkPkBxOnoAF3pz+hd9pFSWQk4AFGAsw9GRmPECyAMMXYPQvOf3LobnpG8oirqJ/ridMz/wF3LAy4j1//JHffD4oiUjpX/QvyCCtEdG/0EQhPfj86JLdez4VEQ+F7m4iZTw/Srtt+hdwa/QvIExWygIvy9MCL8xTOQlIoB0CFnjb4aqqBCQQERZ4wTGAAxgPkDxAAqeTljKAAYlmDWDAJSplgbeegYwHSA4nT0D/ktO/8DutogRyErAAYwGGnsyM/sUCrwVees4rPQswbVBFNM1fEIxDkaz5i/5F/wKOedr8Rf/C+xcLvPoX+tkB6ulfQJj6FxAmK2WBl+Xp+RHMUzkJSKAdAhZ42+GqqgQkYIGXnQELvCxPD5BwnqCgAQwIM2sAAy5RKQu8aQ+QHE6egAXenAdI/E6rKIGcBCzAWIChJ9MCL00U0jN/gUCuyljgxZFSguYvFEkLvCBJXMoCDIxU/wIDpeRg/2KBN2f+4l8QqH9g9C/Uc0P/ApLEpfQvMNKM/gVeonISkEAHCFjg7cAmugQJZCXgG3jBnYEDGAswBjDgdNJSBjAgUQu8IMzEUpfs3nMwIg4kvsXWb80ApnXEKb6B/iWnf0kxHN6EBDaAgAVeC7z0mGX0L77Bjn+Dnf4lp3+xAGMBhn6mZ81f9C/6F3rW9S80UUgPPj+ywKt/gSazDRnPj0Cq+hcQJitlgZfl6Rt4YZ7KSUAC7RCwwNsOV1UlIAHfwMvOABzAeIBkAMMOKKpmAAPizBrAgEtUyjfw1jOQ8QDJ4eQJ6F9y+hd+p1WUQE4CFmAswNCTmdG/WOC1wEvPeaXnG3jboIpomr8gGIciWfMX/Yv+BRzztPmL/oX3LxZ49S/0swPU07+AMPUvIExWygIvy9PzI5inchKQQDsELPC2w1VVCUjAAi87AxZ4WZ4eIOE8QUEDGBBm1gAGXKJSFnjTHiA5nDwBC7w5D5D4nVZRAjkJWICxAENPpgVemiikZ/4CgVyVscCLI6UEzV8okhZ4QZK4lAUYGKn+BQZKycH+xQJvzvzFvyBQ/8DoX6jnhv4FJIlL6V9gpBn9C7xE5SQggQ4QsMDbgU10CRLISmB2dras7q3f75/Vs8bfoOZ/g9oCjAFM1ueGAQy7MxZ4WZ5Z1S7ZvedgRBzIen8bcV8GMBtBefO/h/4lp3/Z/MnwDiSwMQQs8FrgpScto38xfzF/oee80rPA2wZVRNMCDIJxKJI1f9G/6F/AMa+l9C80UUjPAi8EclVG/4IjpQT1LxRJ/QtIEpeywAsjzehf4CUqJwEJdIDAWZXqOrB+lyABCbRIwAIvCBcOYCzAeIAETictZQADEs16gAQuUSnfwJv2AMnh5AnoX3L6F36nVZRATgIWYCzA0JOZ8QDJAq8FXnrOKz0LMG1QRTTNXxCMQ5Gs+Yv+Rf8Cjnna/EX/wvsX38Crf6GfHaCe/gWEqX8BYbJSFnhZnil/AQleonISkEAHCFjg7cAmugQJZCVggRfcGQu8IMyhlAdIOFJK0ACGIpn4AAlcolIWeNMeIDmcPAELvDn9C7/TKkogJwELMBZg6Mm0wEsThfTMXyCQqzLmLzhSStD8hSKZOH/Rv+hfwDFPm79Y4LXAS8+550dtEMU09S8YSn8BCURJS1nghYlmzF/gJSonAQl0gIAF3g5sokuQQFYCFnjBnfEACYQ5lPIACUdKCRrAUCQTHyCBS1TKAm/aAySHkydggTenf+F3WkUJ5CRgAcYCDD2ZGQ+QLMDwBRj9S07/cmhu+oayiKvon+sJ0zN/ATfMN9iBMFkpCzAsz5RvsNO/8P7FN/DqX+BHBymnfwFp6l9AmKyU/oXlmdK/wEtUTgIS6AABC7wd2ESXIIGsBCzwgjtjgReEOZSywIsjpQQNYCiSFnhBkrmlLtm952BEHMh9l+3eXcYCTLsr3prqFmBy+petOY2ueisSsMBrgZee+4z+xQIMX4DRv+T0LxZ46yea+Qv4YLcAA8JkpSzAsDxTFmD0L7x/scCrf4EfHaSc/gWkqX8BYbJS+heWZ0r/Ai9ROQlIoAMELPB2YBNdggSyErDAC+6MBV4Q5lDKAi+OlBI0gKFIWuAFSeaWssAbBjC5RxS7OwswOf0LtsEKSSA5AQu8FnjpEbXASxOF9MxfIJCrMuYvOFJK0PyFIpk4f9G/6F/AMa+l9C80UUgP9i8WeHPmL/4CUv3zon+BHhuVjAVeECYrZYGX5ZnSv8BLVE4CEugAAQu8HdhElyCBrAQs8II7AwcwFmAMYMDppKUMYECiWQMYcIlKRYQF3pwHSA4nT0D/ktO/8DutogRyErAAYwGGnkwLMDRRSM/8BQK5KmOBF0dKCZq/UCQtwIAkcSkLMDBS/QsMlJKD/YsF3pz5iwXe+gdG/0I9N/QvIElcSv8CI83oX+AlKicBCXSAgAXeDmyiS5BAVgIWeMGdgQMYCzAGMOB00lIGMCBRC7wgzMRSFngt8CYeT/TW9C85/Qu6yYpJIDEBC7wWeOnxzHiA5J+g5v8Etf4lp3+xAGMBhn6mZ81f9C/6F3rW9S80UUgPPj+ywKt/gSazDRnPj0Cq+hcQJitlgZfl6Rt4YZ7KSUAC7RCwwNsOV1UlIIGIsMALjgEcwHiAZAADTictZQADEs0awIBLVMo38NYzkPEAyeHkCehfcvoXfqdVlEBOAhZgLMDQk5nRv1jgtcBLz3ml5xt426CKaJq/IBiHIlnzF/2L/gUc87T5i/6F9y8WePUv9LMD1NO/gDD1LyBMVsoCL8vT8yOYp3ISkEA7BCzwtsNVVQlIwAIvOwMWeFmeHiDhPEFBAxgQZtYABlyiUhZ40x4gOZw8AQu8OQ+Q+J1WUQI5CViAsQBDT6YFXpoopGf+AoFclbHAiyOlBM1fKJIWeEGSuJQFGBip/gUGSsnB/sUCb878xb8gUP/A6F+o54b+BSSJS+lfYKQZ/Qu8ROUkIIEOELDA24FNdAkSyErAN/CCOwMHMBZgDGDA6aSlDGBAohZ4QZiJpS7ZvedgRBxIfIut35oBTOuIU3wD/UtO/5JiOLwJCWwAAQu8FnjpMcvoX3yDHf8GO/1LTv9iAcYCDP1Mz5q/6F/0L/Ss619oopAefH5kgVf/Ak1mGzKeH4FU9S8gTFbKAi/L0zfwwjyVk4AE2iFggbcdrqpKQAK+gZedATiA8QDJAIYdUFTNAAbEmTWAAZeolG/grWcg4wGSw8kT0L/k9C/8TqsogZwELMBYgKEnM6N/scBrgZee80rPN/C2QRXRNH9BMA5FsuYv+hf9CzjmafMX/QvvXyzw6l/oZweop38BYepfQJislAVelqfnRzBP5SQggXYIWOBth6uqEpCABV52Bizwsjw9QMJ5goIGMCDMrAEMuESlLPCmPUByOHkCFnhzHiDxO62iBHISsABjAYaeTAu8NFFIz/wFArkqY4EXR0oJmr9QJC3wgiRxKQswMFL9CwyUkoP9iwXenPmLf0Gg/oHRv1DPDf0LSBKX0r/ASDP6F3iJyklAAh0gYIG3A5voEiSQlcDs7GxZ3Vu/3z+rZ42/Qc3/BrUFGAOYrM8NAxh2Zyzwsjyzql2ye8/BiDiQ9f424r4MYDaC8uZ/D/1LTv+y+ZPhHUhgYwhY4LXAS09aRv9i/mL+Qs95pWeBtw2qiKYFGATjUCRr/qJ/0b+AY15L6V9oopCeBV4I5KqM/gVHSgnqXyiS+heQJC5lgRdGmtG/wEtUTgIS6ACBsyrVdWD9LkECEmiRgAVeEC4cwFiA8QAJnE5aygAGJJr1AAlcolK+gTftAZLDyRPQv+T0L/xOqyiBnAQswFiAoScz4wGSBV4LvPScV3oWYNqgimiavyAYhyJZ8xf9i/4FHPO0+Yv+hfcvvoFX/0I/O0A9/QsIU/8CwmSlLPCyPFP+AhK8ROUkIIEOELDA24FNdAkSyErAAi+4MxZ4QZhDKQ+QcKSUoAEMRTLxARK4RKUs8KY9QHI4eQIWeHP6F36nVZRATgIWYCzA0JNpgZcmCumZv0AgV2XMX3CklKD5C0Uycf6if9G/gGOeNn+xwGuBl55zz4/aIIpp6l8wlP4CEoiSlrLACxPNmL/AS1ROAhLoAAELvB3YRJcggawELPCCO+MBEghzKOUBEo6UEjSAoUgmPkACl6iUBd60B0gOJ0/AAm9O/8LvtIoSyEnAAowFGHoyMx4gWYDhCzD6l5z+5dDc9A1lEVfRP9cTpmf+Am6Yb7ADYbJSFmBYninfYKd/4f2Lb+DVv8CPDlJO/wLS1L+AMFkp/QvLM6V/gZeonAQk0AECFng7sIkuQQJZCVjgBXfGAi8IcyhlgRdHSgkawFAkLfCCJHNLXbJ7z8GIOJD7Ltu9u4wFmHZXvDXVLcDk9C9bcxpd9VYkYIHXAi899xn9iwUYvgCjf8npXyzw1k808xfwwW4BBoTJSlmAYXmmLMDoX3j/YoFX/wI/Okg5/QtIU/8CwmSl9C8sz5T+BV6ichKQQAcIWODtwCa6BAlkJWCBF9wZC7wgzKGUBV4cKSVoAEORtMALkswtZYE3DGByjyh2dxZgcvoXbIMVkkByAhZ4LfDSI2qBlyYK6Zm/QCBXZcxfcKSUoPkLRTJx/qJ/0b+AY15L6V9oopAe7F8s8ObMX/wFpPrnRf8CPTYqGQu8IExWygIvyzOlf4GXqJwEJNABAhZ4O7CJLkECWQlY4AV3Bg5gLMAYwIDTSUsZwIBEswYw4BKViggLvDkPkBxOnoD+Jad/4XdaRQnkJGABxgIMPZkWYGiikJ75CwRyVcYCL46UEjR/oUhagAFJ4lIWYGCk+hcYKCUH+xcLvDnzFwu89Q+M/oV6buhfQJK4lP4FRprRv8BLVE4CEugAAQu8HdhElyCBrAQs8II7AwcwFmAMYMDppKUMYECiFnhBmImlLPBa4E08nuit6V9y+hd0kxWTQGICFngt8NLjmfEAyT9Bzf8Jav1LTv9iAcYCDP1Mz5q/6F/0L/Ss619oopAefH5kgVf/Ak1mGzKeH4FU9S8gTFbKAi/L0zfwwjyVk4AE2iFggbcdrqpKQAIRYYEXHAM4gPEAyQAGnE5aygAGJJo1gAGXqJRv4K1nIOMBksPJE9C/5PQv/E6rKIGcBCzAWIChJzOjf7HAa4GXnvNKzzfwtkEV0TR/QTAORbLmL/oX/Qs45mnzF/0L718s8Opf6GcHqKd/AWHqX0CYrJQFXpan50cwT+UkIIF2CFjgbYerqhKQgAVedgYs8LI8PUDCeYKCBjAgzKwBDLhEpSzwpj1Acjh5AhZ4cx4g8TutogRyErAAYwGGnkwLvDRRSM/8BQK5KmOBF0dKCZq/UCQt8IIkcSkLMDBS/QsMlJKD/YsF3pz5i39BoP6B0b9Qzw39C0gSl9K/wEgz+hd4icpJQAIdIGCBtwOb6BIkkJWAb+AFdwYOYCzAGMCA00lLGcCARC3wgjATS12ye8/BiDiQ+BZbvzUDmNYRp/gG+pec/iXFcHgTEtgAAhZ4LfDSY5bRv/gGO/4NdvqXnP7FAowFGPqZnjV/0b/oX+hZ17/QRCE9+PzIAq/+BZrMNmQ8PwKp6l9AmKyUBV6Wp2/ghXkqJwEJtEPAAm87XFWVgAR8Ay87A3AA4wGSAQw7oKiaAQyIM2sAAy5RKd/AW89AxgMkh5MnoH/J6V/4nVZRAjkJWICxAENPZkb/YoHXAi8955Web+Btgyqiaf6CYByKZM1f9C/6F3DM0+Yv+hfev1jg1b/Qzw5QT/8CwtS/gDBZKQu8LE/Pj2CeyklAAu0QsMDbDldVJSABC7zsDFjgZXl6gITzBAUNYECYWQMYcIlKWeBNe4DkcPIELPDmPEDid1pFCeQkYAHGAgw9mRZ4aaKQnvkLBHJVxgIvjpQSNH+hSFrgBUniUhZgYKT6FxgoJQf7Fwu8OfMX/4JA/QOjf6GeG/oXkCQupX+BkWb0L/ASlZOABDpAwAJvBzbRJUggK4HZ2dmyurd+v39Wzxp/g5r/DWoLMAYwWZ8bBjDszljgZXlmVbtk956DEXEg6/1txH0ZwGwE5c3/HvqXnP5l8yfDO5DAxhCwwGuBl560jP7F/MX8hZ7zSs8CbxtUEU0LMAjGoUjW/EX/on8Bx7yW0r/QRCE9C7wQyFUZ/QuOlBLUv1Ak9S8gSVzKAi+MNKN/gZeonAQk0AECZ1Wq68D6XYIEJNAiAQu8IFw4gLEA4wESOJ20lAEMSDTrARK4RKV8A2/aAySHkyegf8npX/idVlECOQlYgLEAQ09mxgMkC7wWeOk5r/QswLRBFdE0f0EwDkWy5i/6F/0LOOZp8xf9C+9ffAOv/oV+doB6+hcQpv4FhMlKWeBleab8BSR4icpJQAIdIGCBtwOb6BIkkJWABV5wZyzwgjCHUh4g4UgpQQMYimTiAyRwiUpZ4E17gORw8gQs8Ob0L/xOqyiBnAQswFiAoSfTAi9NFNIzf4FArsqYv+BIKUHzF4pk4vxF/6J/Acc8bf5igdcCLz3nnh+1QRTT1L9gKP0FJBAlLWWBFyaaMX+Bl6icBCTQAQIWeDuwiS5BAlkJWOAFd8YDJBDmUMoDJBwpJWgAQ5FMfIAELlEpC7xpD5AcTp6ABd6c/oXfaRUlkJOABRgLMPRkZjxAsgDDF2D0Lzn9y6G56RvKIq6if64nTM/8Bdww32AHwmSlLMCwPFO+wU7/wvsX38Crf4EfHaSc/gWkqX8BYbJS+heWZ0r/Ai9ROQlIoAMELPB2YBNdggSyErDAC+6MBV4Q5lDKAi+OlBI0gKFIWuAFSeaWumT3noMRcSD3XbZ7dxkLMO2ueGuqW4DJ6V+25jS66q1IwAKvBV567jP6FwswfAFG/5LTv1jgrZ9o5i/gg90CDAiTlbIAw/JMWYDRv/D+xQKv/gV+dJBy+heQpv4FhMlK6V9Ynin9C7xE5SQggQ4QsMDbgU10CRLISsACL7gzFnhBmEMpC7w4UkrQAIYiaYEXJJlbygJvGMDkHlHs7izA5PQv2AYrJIHkBCzwWuClR9QCL00U0jN/gUCuypi/4EgpQfMXimTi/EX/on8Bx7yW0r/QRCE92L9Y4M2Zv/gLSPXPi/4FemxUMhZ4QZislAVelmdK/wIvUTkJSKADBCzwdmATXYIEshKwwAvuDBzAWIAxgAGnk5YygAGJZg1gwCUqFREWeHMeIDmcPAH9S07/wu+0ihLIScACjAUYejItwNBEIT3zFwjkqowFXhwpJWj+QpG0AAOSxKUswMBI9S8wUEoO9i8WeHPmLxZ46x8Y/Qv13NC/gCRxKf0LjDSjf4GXqJwEJNABAhZ4O7CJLkECWQlY4AV3Bg5gLMAYwIDTSUsZwIBELfCCMBNLWeC1wJt4PNFb07/k9C/oJismgcQELPBa4KXHM+MBkn+Cmv8T1PqXnP7FAowFGPqZnjV/0b/oX+hZ17/QRCE9+PzIAq/+BZrMNmQ8PwKp6l9AmKyUBV6Wp2/ghXkqJwEJtEPAAm87XFWVgAQiwgIvOAZwAOMBkgEMOJ20lAEMSDRrAAMuUSnfwFvPQMYDJIeTJ6B/yelf+J1WUQI5CViAsQBDT2ZG/2KB1wIvPeeVnm/gbYMqomn+gmAcimTNX/Qv+hdwzNPmL/oX3r9Y4NW/0M8OUE//AsLUv4AwWSkLvCxPz49gnspJQALtELDA2w5XVSUgAQu87AxY4GV5eoCE8wQFDWBAmFkDGHCJSlngTXuA5HDyBCzw5jxA4ndaRQnkJGABxgIMPZkWeGmikJ75CwRyVcYCL46UEjR/oUha4AVJ4lIWYGCk+hcYKCUH+xcLvDnzF/+CQP0Do3+hnhv6Fx6tBGsAACAASURBVJAkLqV/gZFm9C/wEpWTgAQ6QMACbwc20SVIICsB38AL7gwcwFiAMYABp5OWMoABiVrgBWEmlrpk956DEXEg8S22fmsGMK0jTvEN9C85/UuK4fAmJLABBCzwWuClxyyjf/ENdvwb7PQvOf2LBRgLMPQzPWv+on/Rv9Czrn+hiUJ68PmRBV79CzSZbch4fgRS1b+AMFkpC7wsT9/AC/NUTgISaIeABd52uKoqAQn4Bl52BuAAxgMkAxh2QFE1AxgQZ9YABlyiUr6Bt56BjAdIDidPQP+S07/wO62iBHISsABjAYaezIz+xQKvBV56zis938DbBlVE0/wFwTgUyZq/6F/0L+CYp81f9C+8f7HAq3+hnx2gnv4FhKl/AWGyUhZ4WZ6eH8E8lZOABNohYIG3Ha6qSkACFnjZGbDAy/L0AAnnCQoawIAwswYw4BKVssCb9gDJ4eQJWODNeYDE77SKEshJwAKMBRh6Mi3w0kQhPfMXCOSqjAVeHCklaP5CkbTAC5LEpSzAwEj1LzBQSg72LxZ4c+Yv/gWB+gdG/0I9N/QvIElcSv8CI83oX+AlKicBCXSAgAXeDmyiS5BAVgKzs7NldW/9fv+snjX+BjX/G9QWYAxgsj43DGDYnbHAy/LMqnbJ7j0HI+JA1vvbiPsygNkIypv/PfQvOf3L5k+GdyCBjSFggdcCLz1pGf2L+Yv5Cz3nlZ4F3jaoIpoWYBCMQ5Gs+Yv+Rf8CjnktpX+hiUJ6FnghkKsy+hccKSWof6FI6l9AkriUBV4YaUb/Ai9ROQlIoAMEzqpU14H1uwQJSKBFAhZ4QbhwAGMBxgMkcDppKQMYkGjWAyRwiUr5Bt60B0gOJ09A/5LTv/A7raIEchKwAGMBhp7MjAdIFngt8NJzXulZgGmDKqJp/oJgHIpkzV/0L/oXcMzT5i/6F96/+AZe/Qv97AD19C8gTP0LCJOVssDL8kz5C0jwEpWTgAQ6QMACbwc20SVIICsBC7zgzljgBWEOpTxAwpFSggYwFMnEB0jgEpWywJv2AMnh5AlY4M3pX/idVlECOQlYgLEAQ0+mBV6aKKRn/gKBXJUxf8GRUoLmLxTJxPmL/kX/Ao552vzFAq8FXnrOPT9qgyimqX/BUPoLSCBKWsoCL0w0Y/4CL1E5CUigAwQs8HZgE12CBLISsMAL7owHSCDMoZQHSDhSStAAhiKZ+AAJXKJSFnjTHiA5nDwBC7w5/Qu/0ypKICcBCzAWYOjJzHiAZAGGL8DoX3L6l0Nz0zeURVxF/1xPmJ75C7hhvsEOhMlKWYBheaZ8g53+hfcvvoFX/wI/Okg5/QtIU/8CwmSl9C8sz5T+BV6ichKQQAcIWODtwCa6BAlkJWCBF9wZC7wgzKGUBV4cKSVoAEORtMALkswtdcnuPQcj4kDuu2z37jIWYNpd8dZUtwCT079szWl01VuRgAVeC7z03Gf0LxZg+AKM/iWnf7HAWz/RzF/AB7sFGBAmK2UBhuWZsgCjf+H9iwVe/Qv86CDl9C8gTf0LCJOV0r+wPFP6F3iJyklAAh0gYIG3A5voEiSQlYAFXnBnLPCCMIdSFnhxpJSgAQxF0gIvSDK3lAXeMIDJPaLY3VmAyelfsA1WSALJCVjgtcBLj6gFXpoopGf+AoFclTF/wZFSguYvFMnE+Yv+Rf8CjnktpX+hiUJ6sH+xwJszf/EXkOqfF/0L9NioZCzwgjBZKQu8LM+U/gVeonISkEAHCFjg7cAmugQJZCVggRfcGTiAsQBjAANOJy1lAAMSzRrAgEtUKiIs8OY8QHI4eQL6l5z+hd9pFSWQk4AFGAsw9GRagKGJQnrmLxDIVRkLvDhSStD8hSJpAQYkiUtZgIGR6l9goJQc7F8s8ObMXyzw1j8w+hfquaF/AUniUvoXGGlG/wIvUTkJSKADBCzwdmATXYIEshKwwAvuDBzAWIAxgAGnk5YygAGJWuAFYSaWssBrgTfxeKK3pn/J6V/QTVZMAokJWOC1wEuPZ8YDJP8ENf8nqPUvOf2LBRgLMPQzPWv+on/Rv9Czrn+hiUJ68PmRBV79CzSZbch4fgRS1b+AMFkpC7wsT9/AC/NUTgISaIeABd52uKoqAQlEhAVecAzgAMYDJAMYcDppKQMYkGjWAAZcolK+gbeegYwHSA4nT0D/ktO/8DutogRyErAAYwGGnsyM/sUCrwVees4rPd/A2wZVRNP8BcE4FMmav+hf9C/gmKfNX/QvvH+xwKt/oZ8doJ7+BYSpfwFhslIWeFmenh/BPJWTgATaIWCBtx2uqkpAAhZ42RmwwMvy9AAJ5wkKGsCAMLMGMOASlbLAm/YAyeHkCVjgzXmAxO+0ihLIScACjAUYejIt8NJEIT3zFwjkqowFXhwpJWj+QpG0wAuSxKUswMBI9S8wUEoO9i8WeHPmL/4FgfoHRv9CPTf0LyBJXEr/AiPN6F/gJSonAQl0gIAF3g5sokuQQFYCvoEX3Bk4gLEAYwADTictZQADErXAC8JMLHXJ7j0HI+JA4lts/dYMYFpHnOIb6F9y+pcUw+FNSGADCFjgtcBLj1lG/+Ib7Pg32OlfcvoXCzAWYOhnetb8Rf+if6FnXf9CE4X04PMjC7z6F2gy25Dx/Aikqn8BYbJSFnhZnr6BF+apnAQk0A4BC7ztcFVVAhLwDbzsDMABjAdIBjDsgKJqBjAgzqwBDLhEpXwDbz0DGQ+QHE6egP4lp3/hd1pFCeQkYAHGAgw9mRn9iwVeC7z0nFd6voG3DaqIpvkLgnEokjV/0b/oX8AxT5u/6F94/2KBV/9CPztAPf0LCFP/AsJkpSzwsjw9P4J5KicBCbRDwAJvO1xVlYAELPCyM2CBl+XpARLOExQ0gAFhZg1gwCUqZYE37QGSw8kTsMCb8wCJ32kVJZCTgAUYCzD0ZFrgpYlCeuYvEMhVGQu8OFJK0PyFImmBFySJS1mAgZHqX2CglBzsXyzw5sxf/AsC9Q+M/oV6buhfQJK4lP4FRprRv8BLVE4CEugAAQu8HdhElyCBrARmZ2fL6t76/f5ZPWv8DWr+N6gtwBjAZH1uGMCwO2OBl+WZVe2S3XsORsSBrPe3EfdlALMRlDf/e+hfcvqXzZ8M70ACG0PAAq8FXnrSMvoX8xfzF3rOKz0LvG1QRTQtwCAYhyJZ8xf9i/4FHPNaSv9CE4X0LPBCIFdl9C84UkpQ/0KR1L+AJHEpC7ww0oz+BV6ichKQQAcInFWprgPrdwkSkECLBCzwgnDhAMYCjAdI4HTSUgYwINGsB0jgEpXyDbxpD5AcTp6A/iWnf+F3WkUJ5CRgAcYCDD2ZGQ+QLPBa4KXnvNKzANMGVUTT/AXBOBTJmr/oX/Qv4JinzV/0L7x/8Q28+hf62QHq6V9AmPoXECYrZYGX5ZnyF5DgJSonAQl0gIAF3g5sokuQQFYCFnjBnbHAC8IcSnmAhCOlBA1gKJKJD5DAJSplgTftAZLDyROwwJvTv/A7raIEchKwAGMBhp5MC7w0UUjP/AUCuSpj/oIjpQTNXyiSifMX/Yv+BRzztPmLBV4LvPSce37UBlFMU/+CofQXkECUtJQFXphoxvwFXqJyEpBABwhY4O3AJroECWQlYIEX3BkPkECYQykPkHCklKABDEUy8QESuESlLPCmPUByOHkCFnhz+hd+p1WUQE4CFmAswNCTmfEAyQIMX4DRv+T0L4fmpm8oi7iK/rmeMD3zF3DDfIMdCJOVsgDD8kz5Bjv9C+9ffAOv/gV+dJBy+heQpv4FhMlK6V9Ynin9C7xE5SQggQ4QsMDbgU10CRLISsACL7gzFnhBmEMpC7w4UkrQAIYiaYEXJJlb6pLdew5GxIHcd9nu3WUswLS74q2pbgEmp3/ZmtPoqrciAQu8Fnjpuc/oXyzA8AUY/UtO/2KBt36imb+AD3YLMCBMVsoCDMszZQFG/8L7Fwu8+hf40UHK6V9AmvoXECYrpX9heab0L/ASlZOABDpAwAJvBzbRJUggKwELvODOWOAFYQ6lLPDiSClBAxiKpAVekGRuKQu8YQCTe0Sxu7MAk9O/YBuskASSE7DAa4GXHlELvDRRSM/8BQK5KmP+giOlBM1fKJKJ8xf9i/4FHPNaSv9CE4X0YP9igTdn/uIvINU/L/oX6LFRyVjgBWGyUhZ4WZ4p/Qu8ROUkIIEOELDA24FNdAkSyErAAi+4M3AAYwHGAAacTlrKAAYkmjWAAZeoVERY4M15gORw8gT0Lzn9C7/TKkogJwELMBZg6Mm0AEMThfTMXyCQqzIWeHGklKD5C0XSAgxIEpeyAAMj1b/AQCk52L9Y4M2Zv1jgrX9g9C/Uc0P/ApLEpfQvMNKM/gVeonISkEAHCFjg7cAmugQJZCVggRfcGTiAsQBjAANOJy1lAAMStcALwkwsZYHXAm/i8URvTf+S07+gm6yYBBITsMBrgZcez4wHSP4Jav5PUOtfcvoXCzAWYOhnetb8Rf+if6FnXf9CE4X04PMjC7z6F2gy25Dx/Aikqn8BYbJSFnhZnr6BF+apnAQk0A4BC7ztcFVVAhKICAu84BjAAYwHSAYw4HTSUgYwINGsAQy4RKV8A289AxkPkBxOnoD+Jad/4XdaRQnkJGABxgIMPZkZ/YsFXgu89JxXer6Btw2qiKb5C4JxKJI1f9G/6F/AMU+bv+hfeP9igVf/Qj87QD39CwhT/wLCZKUs8LI8PT+CeSonAQm0Q8ACbztcVZWABCzwsjNggZfl6QESzhMUNIABYWYNYMAlKmWBN+0BksPJE7DAm/MAid9pFSWQk4AFGAsw9GRa4KWJQnrmLxDIVRkLvDhSStD8hSJpgRckiUtZgIGR6l9goJQc7F8s8ObMX/wLAvUPjP6Fem7oX0CSuJT+BUaa0b/AS1ROAhLoAAELvB3YRJcggawEfAMvuDNwAGMBxgAGnE5aygAGJGqBF4SZWOqS3XsORsSBxLfY+q0ZwLSOOMU30L/k9C8phsObkMAGELDAa4GXHrOM/sU32PFvsNO/5PQvFmAswNDP9Kz5i/5F/0LPuv6FJgrpwedHFnj1L9BktiHj+RFIVf8CwmSlLPCyPH0DL8xTOQlIoB0CFnjb4aqqBCTgG3jZGYADGA+QDGDYAUXVDGBAnFkDGHCJSvkG3noGMh4gOZw8Af1LTv/C77SKEshJwAKMBRh6MjP6Fwu8FnjpOa/0fANvG1QRTfMXBONQJGv+on/Rv4BjnjZ/0b/w/sUCr/6FfnaAevoXEKb+BYTJSlngZXl6fgTzVE4CEmiHgAXedriqKgEJWOBlZ8ACL8vTAyScJyhoAAPCzBrAgEtUygJv2gMkh5MnYIE35wESv9MqSiAnAQswFmDoybTASxOF9MxfIJCrMhZ4caSUoPkLRdICL0gSl7IAAyPVv8BAKTnYv1jgzZm/+BcE6h8Y/Qv13NC/gCRxKf0LjDSjf4GXqJwEJNABAhZ4O7CJLmFDCfR27NjxqMFg8LXVdx0MBp8fDAb/8/bbb/9sg7v4ss8uLy//w0UXXfQXN9100/1jPrvRn2uwlGaXzM7OltWV/X7/rJ41/gY1/xvUFmAMYJr9FG/KVQYwIHYLvCDMxFKX7N5zMCIOJL7F1m/NAKZ1xCm+gf4lp39JMRzehAQ2gIAFXgu89Jhl9C/mL+Yv9JxXehZ426CKaJq/IBiHIlnzF/2L/gUc81pK/0IThfQs8EIgV2X0LzhSSlD/QpHUv4AkcSkLvDDSjP4FXqJyEpBABwicVamuA+t3CRJoSqCYn5+fGwwGPx8Rl5/wofsi4u3btm37sdtuu+3OkwnOz88/fjAYVOWaEz97qCzL7zt69Gg/w+eawmh6nQXepqQaXAcHMBZgPEBqMHWbdYkBDEg+6wESuESlfANvPQMGMFvjR0H/ktO/bI3pc5USiLAAYwGG/jnI6F8s8Frgpee80rMA0wZVRNP8BcE4FMmav+hf9C/gmKfNX/QvvH/xDbz6F/rZAerpX0CY+hcQJitlgZfl6fkRzFM5CUigHQIWeNvhqmrHCExPT8/1er0/iIgHRsSHy7J8b0TcXRTFcyLieRFxbkS8+/jx4997xx13fH7t8kfl3d+OiK+LiEMRcU1EnBcReyNiZ0T8Ra/Xe96RI0f+bDM/18aWWeAFqVrgBWEOpTxAwpFSggYwFMnEB0g3zU//GLjMiZTadeTYT1A37ht4cxZ4qwOkKIvHUvs8qTrkrFvgzelfJnU2vW8JnCkBCzAWYM50ZsZdb4F3HKFN+nfzFxy8+QuOlBI0f6FIJs5f9C/6F3DMayn9C00U0oP9iwXenPnLobnpG8oiroKmZlJl9C/gzlngBWGyUhZ4WZ4p/Qu8ROUkIIEOELDA24FNdAntE5ifn79yMBh8f1EUr1xaWvrrtd9xZmbmiUVR/HpEPLIsyxccPXr0d1b+/TGPecw5F1544VuKorg6In7mc5/73Ov/6q/+6p7q3x/3uMedf+655y4WRfHCsiyvvfPOO1+18m8b/bm2CFrgBcnCAYwFGAMYcDppKQMYkKgBDAiTlTKAYXmmDGB8Awz/Bhj9S07/Av84KyeBtAQswFiAoYfTAgxNFNIzf4FArspY4MWRUoLmLxRJC7wgSVzK/AVGqn+BgVJysH+xwJszf7HAW//A6F+o54b+BSSJS+lfYKQZ/Qu8ROUkIIEOELDA24FNdAntE5ienn74Pffcc/zEt+uOvnMxOzv7UxHxf0fEG/v9/g+t3NHc3Nx0WZa/HxGfjYhn9fv9T6y92/n5+ScNBoPq3z9dluUzjx49+ufVv2/059oiaIEXJAsHMBZgDGDA6aSlDGBAohZ4QZislAEMy9MCL8wTk9O/YChXhDIWYPBFKiiBpAQs8FrgpUcz4wGSv4DkLyDRc17pZfQvFmDqnTZ/AQfe/AWEyUqZv7A8zV9gnpgcnL9Y4NW/YLPJC+lfQKb6FxAmK6V/YXmm9C/wEpWTgAQ6QMACbwc20SVsPoG5ubmXlGV5XUT8akTs6/f7d1d3NTs7+6qIeHNELB4/fvzld9xxx71r7/bSSy998NTU1A0RsbsoiquWlpZ+czM+1xZBC7wgWTiAscBrAANOJy1lAAMSNYABYbJSBjAsz5QBjAUYCzDwmNdyGQswbaxTTQlkJGCB1wIvPZcWeGmikJ75CwRyVSajf7HAW++P+Qs47eYvIExWyvyF5Wn+AvPE5GD/YoE3Z/6if9G/YM+MkZD+hSaK6elfMJRDoYz5C7xE5SQggQ4QsMDbgU10CZtPYE1R90tv4N21a9e5d91117UR8Z/Kstx/9OjRxRPvdNeuXdvuuuuuN0XEKyLiDf1+/0c3+nNt0rPAC9KFAxgLvAYw4HTSUh4ggUQNYECYrJQBDMszZQBjgdcCLzzmtVzGAkwb61RTAhkJWOC1wEvPZcYDJP2L/oWe86z+xQJMvdPmL+DAm7+AMFkp8xeWp/kLzBOTg8+PLPDmzF/0L/oX7JkxEtK/0EQxPf0LhnIolDF/gZeonAQk0AECFng7sIkuYXMJzM7OXhQR10fEc4ui+D+XlpZ+vbqjyy677KH33nvv+yLiyYPB4GnHjh376MnudGZm5oeLoviplbf0XnTRRedv5OdOfCswSdMCL0gTDmAs8BrAgNNJS3mABBI1gAFhslIGMCzPlAGMBRgLMPCY13IWeNugqqYEmhGwwGuBt9mkNL8q4wGS/kX/0nyCm1+Z0b9YgKn3z/yl+RiPvdL8ZSyizbrA/AUmr3+BgVJy8PmRBd6c+Yv+Rf9CPTJWdPQvNFFMT/+CoRwKZfQv8BKVk4AEOkDAAm8HNtElbCqBYmZm5ruLoqjetPunvV7v244cOfK/qzuanZ19WES8PyJ29nq9XUeOHLn5ZHc6Nzf3krIsr4uIX42IfRFx3kZ+rt/v332mBFeKuU0/d+21FZ71fy0f7cc9i9esX6ADn9x2+ZWx/TtehK3kVT/5lvj83ccxvUkUuu6nfyjdbVdzXs37Vv4651WvialveCyC4M8/8Xfxc+/4NURrUkXmnvAN8bLveG6627/7ZdV/3W3dr+JB58cDf+6/YQB+6Xc/HDfddgzTm0Shas6rec/0pX+J0L/wE5nRv/CrVFECOQnoX/Qv9GTqX2iijJ7+heG4ViWjfzF/iTB/YWfd/IXlSamZv1AkV3X0LzxTQpH2L6/8iTfHF45/kbi1idXQv+TcOv0Luy/6F5YnpaZ/oUi241/m5ubs2PFbpKIEJDD8ZQO/JCCBdRLozczMvLgoirdXny+K4kVLS0u/taK1Y8eOr1teXv5gRFxQFMUzlpaWTtqsObHAOzU19ZUb+TkLvOvc/Q3+GB3AWOCNMIDZ4CFu+O0MYBqCaniZAUxDUBt8mQEMD9wDJJ4poah/ISh+uUZG/8KvUkUJ5CRggdcCLz2Z+heaKKOnf2E4rlXJ6F8s8FrgpSfd/IUmyuiZvzAc16roX3imhCLtXyzwen5EzGUbGp4fsVT1LyxPSk3/QpFc1SH9iwVefn9UlIAEhgQs8DoJElgHgZ07d154//33/0REfE9EfL4oiu9ZWlr6jfoP7Y2+ZmZmHlsUxYeq/1iW5TOPHj365yf7VicWeMuyfNRGfm49Bd6myFbe1Nvv98/qWeOfcPRPODaduTO5zj/heCa0NvRa/4QjiNs/gQTCZKX8E0gsz5R/Akn/on+Bx7yWy+hf2linmhLISOCW+ekv/e/9jPe3Afekf4EhZ/wTjvoX/Qs85mn9i3+Cut4a8xdw4M1fQJislP6F5Wn+AvPE5Mq45oqlYy+j9C7ZvedTEfFQSm8SdTLmL/oX/Qv9s6R/oYlievoXDOVQKGP+Ai9ROQlIoAMEzqpU14H1uwQJnDGB+fn5xw8Gg3dGxI6I+LOyLPcePXr0trXl3Ur04osv/ort27d/oCzLuV6vt+vIkSM3n+ybnVjgve+++87fyM9Z4D3jEdicD8ABzKW793yyjPg3m7OYHN/VACbHPpzkLjxAArfGAAaEyUoZwLA8UwYwFmAswMBjXstl9C9trFNNCWQkYIE39C/wYGY8QNK/6F/gMU/rXyzA1Ftj/gIOvPkLCJOV0r+wPM1fYJ6YHHx+ZIE3Z/6if9G/YM+MkZD+hSaK6elfMJRDoYz5C7xE5SQggQ4QsMDbgU10CRtGoJibm3tOWZbvioiHRMQ1U1NTrz18+HD1m6j/6mt2dvZhEfH+iNh5ugLvzMzMDxdF8VMR8dYLLrjgNXfdddeDN/JzN9100/1tEfQNvCBZOICxwGsAA04nLeUBEkjUAAaEyUoZwLA8UwYwFmAswMBjXstZ4G2DqpoSaEbAAq8F3maT0vyqjAdI+hf9S/MJbn5lRv9iAabeP/OX5mM89krzl7GINusC8xeYvP4FBkrJwedHFnhz5i/6F/0L9chY0dG/0EQxPf0LhnIolNG/wEtUTgIS6AABC7wd2ESXsCEEqvLud5VleW1EHC/L8hVHjx79tYgYnOq7X3zxxQ/avn37dWVZvqAoipcuLS1Vb+39sq9du3Ztu+uuu94UEa+IiFf3+/23bPTn2qRngRekCwcwFngNYMDppKU8QAKJGsCAMFkpAxiWZ8oAxgKMBRh4zGu5jAWYNtappgQyErDAa4GXnsuMB0j6F/0LPedZ/YsFmHqnzV/AgTd/AWGyUuYvLE/zF5gnJgefH1ngzZm/6F/0L9gzYySkf6GJYnr6FwzlUChj/gIvUTkJSKADBCzwdmATXUL7BObm5r6xLMvqbboXDgaDq44dO/bRJt91dnb2JyPitStv1z3xbbfT09MPn5qaem9ZlnO9Xm/3kSNHbq50N/pzTdaynmss8K6H2ik+AwcwFngNYMDppKU8QAKJGsCAMFkpAxiWZ8oAxgKMBRh4zGs5C7xtUFVTAs0IWOC1wNtsUppflfEASf+if2k+wc2vzOhfLMDU+2f+0nyMx15p/jIW0WZdYP4Ck9e/wEApOfj8yAJvzvxF/6J/oR4ZKzr6F5oopqd/wVAOhTL6F3iJyklAAh0gYIG3A5voEtolMHpL7hsj4jUR8cp+v/+2Os5v8DU/P3/lYDD4SET8TUQ8q9/vf2Ltx2ZmZp5RFMX7IuLQ9u3br7r11ls/Xf37Rn+uwVLWdYkF3nVhO/mH4ADGAq8BDDidtJQHSCBRAxgQJitlAMPyTBnAWICxAAOPeS2XsQDTxjrVlEBGAhZ4LfDSc5nxAEn/on+h5zyrf7EAU++0+Qs48OYvIExWyvyF5Wn+AvPE5ODzIwu8OfMX/Yv+BXtmjIT0LzRRTE//gqEcCmXMX+AlKicBCXSAgAXeDmyiS2iXwGWXXfbQe++9tyrZPrnX6+1aeUtuk+/6uMc97vzzzjvvF8uyfF5EvPv48ePfe8cdd3y++uz8/Py/X15e/qWiKJ5UFMXepaWld69obvTnmqxlPddY4F0PtVN8Bg5gLPAawIDTSUt5gAQSNYABYbJSBjAsz5QBjAUYCzDwmNdyFnjboKqmBJoRsMBrgbfZpDS/KuMBkv5F/9J8gptfmdG/WICp98/8pfkYj73S/GUsos26wPwFJq9/gYFScvD5kQXenPmL/kX/Qj0yVnT0LzRRTE//gqEcCmX0L/ASlZOABDpAwAJvBzbRJbRLYMeOHY9eXl7+QEQ8tsl3OrHkOz8///jBYPDbEfF1EfEnEfHBiLgoIl4QEQ+JiOuOHz/+6pVi78r32OjPNVnbmV5jgfdMiZ3mejiAscBrAANOJy3lARJI1AAGhMlKGcCwPFMGMBZgLMDAY17LZSzAtLFONSWQkYAFXgu89FxmPEDSv+hf6DnP6l8swNQ7bf4CDrz5CwiTlTJ/YXmav8A8MTn4/MgCb878Rf+if8GeGSMh/QtNFNPTv2Aoh0IZ8xd4icpJQAIdIGCBtwOb6BLaJTAzM/PYoig+FBGPavKdTvaW3lEZ9xci4qlrOX51pwAAIABJREFUND4TET+7ffv2t9x6663HT6a90Z9rsr4zucYC75nQGnMtHMBY4DWAAaeTlvIACSRqAAPCZKUMYFieKQMYCzAWYOAxr+Us8LZBVU0JNCNggdcCb7NJaX5VxgMk/Yv+pfkEN78yo3+xAFPvn/lL8zEee6X5y1hEm3WB+QtMXv8CA6Xk4PMjC7w58xf9i/6FemSs6OhfaKKYnv4FQzkUyuhf4CUqJwEJdICABd4ObKJLmBgCxaWXXnrRtm3bHl2W5aeOHz/+T3fccce9De5+oz/X4JaaXWKBtxmnRlfBAYwFXgOYRnO3ORd5gARyN4ABYbJSBjAsz5QBjAUYCzDwmNdyGQswbaxTTQlkJGCB1wIvPZcZD5D0L/oXes6z+hcLMPVOm7+AA2/+AsJkpcxfWJ7mLzBPTA4+P7LAmzN/0b/oX7BnxkhI/0ITxfT0LxjKoVDG/AVeonISkEAHCFjg7cAmugQJZCVggRfcGTiAscBrAANOJy3lARJI1AAGhMlKGcCwPFMGMBZgLMDAY17LWeBtg6qaEmhGwAKvBd5mk9L8qowHSPoX/UvzCW5+ZUb/YgGm3j/zl+ZjPPZK85exiDbrAvMXmLz+BQZKycHnRxZ4c+Yv+hf9C/XIWNHRv9BEMT39C4ZyKJTRv8BLVE4CEugAAQu8HdhElyCBrAQs8II7AwcwFngNYMDppKU8QAKJGsCAMFkpAxiWZ8oAxgKMBRh4zGu5jAWYNtappgQyErDAa4GXnsuMB0j6F/0LPedZ/YsFmHqnzV/AgTd/AWGyUuYvLE/zF5gnJgefH1ngzZm/6F/0L9gzYySkf6GJYnr6FwzlUChj/gIvUTkJSKADBCzwdmATXYIEshKwwAvuDBzAWOA1gAGnk5byAAkkagADwmSlDGBYnikDGAswFmDgMa/lLPC2QVVNCTQjYIHXAm+zSWl+VcYDJP2L/qX5BDe/MqN/sQBT75/5S/MxHnul+ctYRJt1gfkLTF7/AgOl5ODzIwu8OfMX/Yv+hXpkrOjoX2iimJ7+BUM5FMroX+AlKicBCXSAgAXeDmyiS5BAVgIWeMGdgQMYC7wGMOB00lIeIIFEDWBAmKyUAQzLM2UAYwHGAgw85rVcxgJMG+tUUwIZCVjgtcBLz2XGAyT9i/6FnvOs/sUCTL3T5i/gwJu/gDBZKfMXlqf5C8wTk4PPjyzw5sxf9C/6F+yZMRLSv9BEMT39C4ZyKJQxf4GXqJwEJNABAhZ4O7CJLkECWQlY4AV3Bg5gLPAawIDTSUt5gAQSNYABYbJSBjAsz5QBjAUYCzDwmNdyFnjboKqmBJoRsMBrgbfZpDS/KuMBkv5F/9J8gptfmdG/WICp98/8pfkYj73S/GUsos26wPwFJq9/gYFScvD5kQXenPmL/kX/Qj0yVnT0LzRRTE//gqEcCmX0L/ASlZOABDpAwAJvBzbRJUggKwELvODOwAGMBV4DGHA6aSkPkECiBjAgTFbKAIblmTKAsQBjAQYe81ouYwGmjXWqKYGMBCzwWuCl5zLjAZL+Rf9Cz3lW/2IBpt5p8xdw4M1fQJislPkLy9P8BeaJycHnRxZ4c+Yv+hf9C/bMGAnpX2iimJ7+BUM5FMqYv8BLVE4CEugAAQu8HdhElyCBrAQs8II7AwcwFngNYMDppKU8QAKJGsCAMFkpAxiWZ8oAxgKMBRh4zGs5C7xtUFVTAs0IWOC1wNtsUppflfEASf+if2k+wc2vzOhfLMDU+2f+0nyMx15p/jIW0WZdYP4Ck9e/wEApOfj8yAJvzvxF/6J/oR4ZKzr6F5oopqd/wVAOhTL6F3iJyklAAh0gYIG3A5voEiSQlYAFXnBn4ADGAq8BDDidtJQHSCBRAxgQJitlAMPyTBnAWICxAAOPeS2XsQDTxjrVlEBGAhZ4LfDSc5nxAEn/on+h5zyrf7EAU++0+Qs48OYvIExWyvyF5Wn+AvPE5ODzIwu8OfMX/Yv+BXtmjIT0LzRRTE//gqEcCmXMX+AlKicBCXSAgAXeDmyiS5BAVgIWeMGdgQMYC7wGMOB00lIeIIFEDWBAmKyUAQzLM2UAYwHGAgw85rWcBd42qKopgWYELPBa4G02Kc2vyniApH/RvzSf4OZXZvQvFmDq/TN/aT7GY680fxmLaLMuMH+ByetfYKCUHHx+ZIE3Z/6if9G/UI+MFR39C00U09O/YCiHQhn9C7xE5SQggQ4QsMDbgU10CRLISsACL7gzcABjgdcABpxOWsoDJJCoAQwIk5UygGF5pgxgLMBYgIHHvJbLWIBpY51qSiAjAQu8Fnjpucx4gKR/0b/Qc57Vv1iAqXfa/AUcePMXECYrZf7C8jR/gXlicvD5kQXenPmL/kX/gj0zRkL6F5oopqd/wVAOhTLmL/ASlZOABDpAwAJvBzbRJUggKwELvODOwAGMBV4DGHA6aSkPkECiBjAgTFbKAIblmTKAsQBjAQYe81rOAm8bVNWUQDMCFngt8DablOZXZTxA0r/oX5pPcPMrM/oXCzD1/pm/NB/jsVeav4xFtFkXmL/A5PUvMFBKDj4/ssCbM3/Rv+hfqEfGio7+hSaK6elfMJRDoYz+BV6ichKQQAcIWODtwCa6BAlkJWCBF9wZOICxwGsAA04nLeUBEkjUAAaEyUoZwLA8UwYwFmAswMBjXstlLMC0sU41JZCRgAVeC7z0XGY8QNK/6F/oOc/qXyzA1Dtt/gIOvPkLCJOVMn9heZq/wDwxOfj8yAJvzvxF/6J/wZ4ZIyH9C00U09O/YCiHQhnzF3iJykmgJrB3795dvV7vxrIsb1pcXHyKWCaLgAXeydov71YCE0XAAi+4XXAAY4HXAAacTlrKAySQqAEMCJOVMoBheaYMYCzAWICBx7yWs8DbBlU1JdCMgAVeC7zNJqX5VRkPkPQv+pfmE9z8yoz+xQJMvX/mL83HeOyV5i9jEW3WBeYvMHn9CwyUkoPPjyzw5sxf9C/6F+qRsaKjf6GJYnr6FwzlUCijf4GXqJwEagIWeCd7ECzwTvb+efcSSE3AAi+4PXAAY4HXAAacTlrKAySQqAEMCJOVMoBheaYMYCzAWICBx7yWy1iAaWOdakogIwELvBZ46bnMeICkf9G/0HOe1b9YgKl32vwFHHjzFxAmK2X+wvI0f4F5YnLw+ZEF3pz5i/5F/4I9M0ZC+heaKKanf8FQDoUy5i/wEpWTQE3AAu9kD4IF3sneP+9eAqkJWOAFtwcOYCzwGsCA00lLeYAEEjWAAWGyUgYwLM+UAYwFGAsw8JjXchZ426CqpgSaEbDAa4G32aQ0vyrjAZL+Rf/SfIKbX5nRv1iAqffP/KX5GI+90vxlLKLNusD8BSavf4GBUnLw+ZEF3pz5i/5F/0I9MlZ09C80UUxP/4KhHApl9C/wEpWTQE3AAu9kD4IF3sneP+9eAqkJWOAFtwcOYCzwGsCA00lLeYAEEjWAAWGyUgYwLM+UAYwFGAsw8JjXchkLMG2sU00JZCRggdcCLz2XGQ+Q9C/6F3rOs/oXCzD1Tpu/gANv/gLCZKXMX1ie5i8wT0wOPj+ywJszf9G/6F+wZ8ZISP9CE8X09C8YyqFQxvwFXqJyEqgJWOCd7EGwwDvZ++fdSyA1AQu84PbAAYwFXgMYcDppKQ+QQKIGMCBMVsoAhuWZMoCxAGMBBh7zWs4CbxtU1ZRAMwIWeC3wNpuU5ldlPEDSv+hfmk9w8ysz+hcLMPX+mb80H+OxV5q/jEW0WReYv8Dk9S8wUEoOPj+ywJszf9G/6F+oR8aKjv6FJorp6V8wlEOhjP4FXqJyEqgJWOCd7EGwwDvZ++fdSyA1AQu84PbAAYwFXgMYcDppKQ+QQKIGMCBMVsoAhuWZMoCxAGMBBh7zWi5jAaaNdaopgYwELPBa4KXnMuMBkv5F/0LPeVb/YgGm3mnzF3DgzV9AmKyU+QvL0/wF5onJwedHFnhz5i/6F/0L9swYCelfaKKYnv4FQzkUypi/wEtUTgI1AQu8kz0IFngne/+8ewmkJmCBF9weOICxwGsAA04nLeUBEkjUAAaEyUoZwLA8UwYwFmAswMBjXstZ4G2DqpoSaEbAAq8F3maT0vyqjAdI+hf9S/MJbn5lRv9iAabeP/OX5mM89krzl7GINusC8xeYvP4FBkrJwedHFnhz5i/6F/0L9chY0dG/0EQxPf0LhnIolNG/wEtUTgI1AQu8kz0IFngne/+8ewmkJmCBF9weOICxwGsAA04nLeUBEkjUAAaEyUoZwLA8UwYwFmAswMBjXstlLMC0sU41JZCRgAVeC7z0XGY8QNK/6F/oOc/qXyzA1Dtt/gIOvPkLCJOVMn9heZq/wDwxOfj8yAJvzvxF/6J/wZ4ZIyH9C00U09O/YCiHQhnzF3iJykmgJmCBd7IHwQLvZO+fdy+B1AQs8ILbAwcwFngNYMDppKU8QAKJGsCAMFkpAxiWZ8oAxgKMBRh4zGs5C7xtUFVTAs0IWOC1wNtsUppflfEASf+if2k+wc2vzOhfLMDU+2f+0nyMx15p/jIW0WZdYP4Ck9e/wEApOfj8yAJvzvxF/6J/oR4ZKzr6F5oopqd/wVAOhTL6F3iJykmgJmCBd7IHwQLvZO+fdy+B1AQs8ILbAwcwFngNYMDppKU8QAKJGsCAMFkpAxiWZ8oAxgKMBRh4zGu5jAWYNtappgQyErDAa4GXnsuMB0j6F/0LPedZ/YsFmHqnzV/AgTd/AWGyUuYvLE/zF5gnJgefH1ngzZm/6F/0L9gzYySkf6GJYnr6FwzlUChj/gIvUTkJ1AQs8E72IFjgnez98+4lkJqABV5we+AAxgKvAQw4nbSUB0ggUQMYECYrZQDD8kwZwFiAsQADj3ktZ4G3DapqSqAZAQu8FnibTUrzqzIeIOlf9C/NJ7j5lRn9iwWYev/MX5qP8dgrzV/GItqsC8xfYPL6FxgoJQefH1ngzZm/6F/0L9QjY0VH/0ITxfT0LxjKoVBG/wIvUbkOE9i/f/8NZVl+cHFx8fpxy1xPgXfv3r2XF0Vx6eLi4lvH6fvv7RKwwNsuX9UlsKUJWOAFtx8OYCzwGsCA00lLeYAEEjWAAWGyUgYwLM+UAYwFGAsw8JjXchkLMG2sU00JZCRggdcCLz2XGQ+Q9C/6F3rOs/oXCzD1Tpu/gANv/gLCZKXMX1ie5i8wT0wOPj+ywJszf9G/6F+wZ8ZISP9CE8X09C8YyqFQxvwFXqJyHSVQlXcj4qpqeWVZvnpxcfEtp1vqmRZ49+3b9/yiKCrNR0TEdy4sLPxqR1FOxLIs8E7ENnmTEphMAhZ4wX2DAxgLvAYw4HTSUh4ggUQNYECYrJQBDMszZQBjAcYCDDzmtZwF3jaoqimBZgQs8FrgbTYpza/KeICkf9G/NJ/g5ldm9C8WYOr9M39pPsZjrzR/GYtosy4wf4HJ619goJQcfH5kgTdn/qJ/0b9Qj4wVHf0LTRTT079gKIdCGf0LvETlOkxg37597yiK4qXVEsuyfN3i4uJPnGq5Z1Lg3bdv36uKonjzSGthYWHh6g5jnIilWeCdiG3yJiUwmQQs8IL7BgcwFngNYMDppKU8QAKJGsCAMFkpAxiWZ8oAxgKMBRh4zGu5jAWYNtappgQyErDAa4GXnsuMB0j6F/0LPedZ/YsFmHqnzV/AgTd/AWGyUuYvLE/zF5gnJgefH1ngzZm/6F/0L9gzYySkf6GJYnr6FwzlUChj/gIvUbmOE9i3b9/PF0XxmtEyf35hYeH/OtmSmxZ49+/f/9MR8UOVRlmWb1hcXPzRjiOciOVZ4J2IbfImJTCZBCzwgvsGBzAWeA1gwOmkpTxAAokawIAwWSkDGJZnygDGAowFGHjMazkLvG1QVVMCzQhY4LXA22xSml+V8QBJ/6J/aT7Bza/M6F8swNT7Z/7SfIzHXmn+MhbRZl1g/gKT17/AQCk5+PzIAm/O/EX/on+hHhkrOvoXmiimp3/BUA6FMvoXeInKbQEC+/fvf11EvH601HcsLCzsO3HZTQq8+/fvvz4iXlz/bBTFK6+99tq3bgF8E7FEC7wTsU3epAQmk4AFXnDf4ADGAq8BDDidtJQHSCBRAxgQJitlAMPyTBnAWICxAAOPeS2XsQDTxjrVlEBGAhZ4LfDSc5nxAEn/on+h5zyrf7EAU++0+Qs48OYvIExWyvyF5Wn+AvPE5ODzIwu8OfMX/Yv+BXtmjIT0LzRRTE//gqEcCmXMX+AlKrdFCOzfv//VEfHfRst9z8LCwvPXLv10Bd7Xve512/7xH//xAxHxLfXPRVG88Nprr/2NLYJuIpZpgXcitsmblMBkErDAC+4bHMBY4DWAAaeTlvIACSRqAAPCZKUMYFieKQMYCzAWYOAxr+Us8LZBVU0JNCNggdcCb7NJaX5VxgMk/Yv+pfkEN78yo3+xAFPvn/lL8zEee6X5y1hEm3WB+QtMXv8CA6Xk4PMjC7w58xf9i/6FemSs6OhfaKKYnv4FQzkUyuhf4CUqt4UI7Nu37yVFUVw3WvIfRMS3Lyws3F3951MVePfv3/9VEfH+iHhCRHyyKIrvuPbaaz+yhbBNxFIt8E7ENnmTEphMAhZ4wX2DAxgLvAYw4HTSUh4ggUQNYECYrJQBDMszZQBjAcYCDDzmtVzGAkwb61RTAhkJWOC1wEvPZcYDJP2L/oWe86z+xQJMvdPmL+DAm7+AMFkp8xeWp/kLzBOTg8+PLPDmzF/0L/oX7JkxEtK/0EQxPf0LhnIolDF/gZeo3BYjcODAgecPBoNfi4heRNy2bdu257797W//p5MVePfu3fvEXq/3exHxsIj4s6mpqRcfPHiwv8WQTcRyLfBOxDZ5kxKYTAIWeMF9gwMYC7wGMOB00lIeIIFEDWBAmKyUAQzLM2UAYwHGAgw85rWcBd42qKopgWYELPBa4G02Kc2vyniApH/RvzSf4OZXZvQvFmDq/TN/aT7GY680fxmLaLMuMH+ByetfYKCUHHx+ZIE3Z/6if9G/UI+MFR39C00U09O/YCiHQhn9C7xE5bYggf379z+7LMtfLoriwRHx52VZPrcsy0f2er0by7K8aXFx8SlXX33188qy/K0Rnhvvu+++ve9617v+egvimoglW+CdiG3yJiUwmQQs8IL7BgcwFngNYMDppKU8QAKJGsCAMFkpAxiWZ8oAxgKMBRh4zGu5jAWYNtappgQyErDAa4GXnsuMB0j6F/0LPedZ/YsFmHqnzV/AgTd/AWGyUuYvLE/zF5gnJgefH1ngzZm/6F/0L9gzYySkf6GJYnr6FwzlUChj/gIvUbktSmDfvn1XFkXxixHxqIj4h8Fg8J0rBd6iKKri7lsrNGVZ3nDfffddff311392i6KaiGVb4J2IbfImJTCZBCzwgvsGBzAWeA1gwOmkpTxAAokawIAwWSkDGJZnygDGAowFGHjMazkLvG1QVVMCzQhY4LXA22xSml+V8QBJ/6J/aT7Bza/M6F8swNT7Z/7SfIzHXmn+MhbRZl1g/gKT17/AQCk5+PzIAm/O/EX/on+hHhkrOvoXmiimp3/BUA6FMvoXeInKbWECe/fune31eu+KiCdExBci4kHVG3iLothVYSnL8prFxcWXbWFEE7N0C7wTs1XeqAQmj4AFXnDP4ADGAq8BDDidtJQHSCBRAxgQJitlAMPyTBnAWICxAAOPeS2XsQDTxjrVlEBGAhZ4LfDSc5nxAEn/on+h5zyrf7EAU++0+Qs48OYvIExWyvyF5Wn+AvPE5ODzIwu8OfMX/Yv+BXtmjIT0LzRRTE//gqEcCmXMX+AlKtdRAvv37399tbSFhYX6/5/q62Uve9nXLy8vvzMinnTCNf9lYWHhR0732ZXv0eT7dBRzmmVZ4E2zFd6IBLpHwAIvuKdwAGOB1wAGnE5aygMkkKgBDAiTlTKAYXmmDGAswFiAgce8lrPA2wZVNSXQjIAFXgu8zSal+VUZD5D0L/qX5hPc/MqM/sUCTL1/5i/Nx3jsleYvYxFt1gXmLzB5/QsMlJKDz48s8ObMX/Qv+hfqkbGio3+hiWJ6+hcM5VAoo3+Bl6hcRwns37+/rJa2sLAwttt54MCBfzcYDKoS77dUnynL8vsXFxd/bhyaUYH3dRHx4+OKwuO0/PezIzB2k89O3k9LQAJbmYAFXnD34QDGAq8BDDidtJQHSCBRAxgQJitlAMPyTBnAWICxAAOPeS2XsQDTxjrVlEBGAhZ4LfDSc5nxAEn/on+h5zyrf7EAU++0+Qs48OYvIExWyvyF5Wn+AvPE5ODzIwu8OfMX/Yv+BXtmjIT0LzRRTE//gqEcCmXMX+AlKtdRAmdS4K0Q7N+//6KIeGdZlh9YXFysyrxjvyzwjkW0YRdY4N0w1H4jCWw9AhZ4wT2HAxgLvAYw4HTSUh4ggUQNYECYrJQBDMszZQBjAcYCDDzmtZwF3jaoqimBZgQs8FrgbTYpza/KeICkf9G/NJ/g5ldm9C8WYOr9M39pPsZjrzR/GYtosy4wf4HJ619goJQcfH5kgTdn/qJ/0b9Qj4wVHf0LTRTT079gKIdCGf0LvETlOkrgTAu8FYarrrpq6j3vec9yUyQWeJuSav86C7ztM/Y7SGDLErDAC249HMBY4DWAAaeTlvIACSRqAAPCZKUMYFieKQMYCzAWYOAxr+UyFmDaWKeaEshIwAKvBV56LjMeIOlf9C/0nGf1LxZg6p02fwEH3vwFhMlKmb+wPM1fYJ6YHHx+ZIE3Z/6if9G/YM+MkZD+hSaK6elfMJRDoYz5C7xE5TpKYD0F3jNFYYH3TIm1d70F3vbYqiyBLU/AAi84AnAAY4HXAAacTlrKAySQqAEMCJOVMoBheaYMYCzAWICBx7yWs8DbBlU1JdCMgAVeC7zNJqX5VRkPkPQv+pfmE9z8yoz+xQJMvX/mL83HeOyV5i9jEW3WBeYvMHn9CwyUkoPPjyzw5sxf9C/6F+qRsaKjf6GJYnr6FwzlUCijf4GXqFxHCVjg7ejGnmJZFni31n67WglsKAELvCBuOICxwGsAA04nLeUBEkjUAAaEyUoZwLA8UwYwFmAswMBjXstlLMC0sU41JZCRgAVeC7z0XGY8QNK/6F/oOc/qXyzA1Dtt/gIOvPkLCJOVMn9heZq/wDwxOfj8yAJvzvxF/6J/wZ4ZIyH9C00U09O/YCiHQhnzF3iJynWUgAXejm7sKZZlgXdr7berlcCGErDAC+KGAxgLvAYw4HTSUh4ggUQNYECYrJQBDMszZQBjAcYCDDzmtZwF3jaoqimBZgQs8FrgbTYpza/KeICkf9G/NJ/g5ldm9C8WYOr9M39pPsZjrzR/GYtosy4wf4HJ619goJQcfH5kgTdn/qJ/0b9Qj4wVHf0LTRTT079gKIdCGf0LvETlOkpgpcC7Qcv78YWFhddv0Pfy25yEgAVex0ICEmiNgAVeEC0cwFjgNYABp5OW8gAJJGoAA8JkpQxgWJ4pAxgLMBZg4DGv5TIWYNpYp5oSyEjAAq8FXnouMx4g6V/0L/ScZ/UvFmDqnTZ/AQfe/AWEyUqZv7A8zV9gnpgcfH5kgTdn/qJ/0b9gz4yRkP6FJorp6V8wlEOhjPkLvETlOkrAAm9HN/YUy7LAu7X229VKYEMJWOAFccMBjAVeAxhwOmkpD5BAogYwIExWygCG5ZkygLEAYwEGHvNazgJvG1TVlEAzAhZ4LfA2m5TmV2U8QNK/6F+aT3DzKzP6Fwsw9f6ZvzQf47FXmr+MRbRZF5i/wOT1LzBQSg4+P7LAmzN/0b/oX6hHxoqO/oUmiunpXzCUQ6GM/gVeonISkEAHCFjg7cAmugQJZCVggRfcGTiAscBrAANOJy3lARJI1AAGhMlKGcCwPFMGMBZgLMDAY17LZSzAtLFONSWQkYAFXgu89FxmPEDSv+hf6DnP6l8swNQ7bf4CDrz5CwiTlTJ/YXmav8A8MTn4/MgCb878Rf+if8GeGSMh/QtNFNPTv2Aoh0IZ8xd4icpJQAIdIGCBtwOb6BIkkJWABV5wZ+AAxgKvAQw4nbSUB0ggUQMYECYrZQDD8kwZwFiAsQADj3ktZ4G3DapqSqAZAQu8FnibTUrzqzIeIOlf9C/NJ7j5lRn9iwWYev/MX5qP8dgrzV/GItqsC8xfYPL6FxgoJQefH1ngzZm/6F/0L9QjY0VH/0ITxfT0LxjKoVBG/wIvUTkJSKADBCzwdmATXYIEshKwwAvuDBzAWOA1gAGnk5byAAkkagADwmSlDGBYnikDGAswFmDgMa/lMhZg2linmhLISMACrwVeei4zHiDpX/Qv9Jxn9S8WYOqdNn8BB978BYTJSpm/sDzNX2CemBx8fmSBN2f+on/Rv2DPjJGQ/oUmiunpXzCUQ6GM+Qu8ROUkIIEOELDA24FNdAkSyErAAi+4M3AAY4HXAAacTlrKAySQqAEMCJOVMoBheaYMYCzAWICBx7yWs8DbBlU1JdCMgAVeC7zNJqX5VRkPkPQv+pfmE9z8yoz+xQJMvX/mL83HeOyV5i9jEW3WBeYvMHn9CwyUkoPPjyzw5sxf9C/6F+qRsaKjf6GJYnr6FwzlUCijf4GXqJwEJNABAhZ4O7CJLkECWQlY4AV3Bg5gLPAawIDTSUt5gAQSNYABYbJSBjAsz5QBjAUYCzDwmNdyGQswbaxTTQlkJGCB1wIvPZcZD5D0L/oXes6z+hcLMPVOm7+AA2/+AsJkpcxfWJ7mLzBPTA4+P7LAmzN/0b/oX7BnxkhI/0ITxfT0LxjKoVDG/AVeonISkEAHCFjg7cAmugQJZCVggRfcGTiAscBrAANOJy3lARJI1AAGhMlKGcCwPFMGMBZgLMDAY17LWeBtg6qaEmhGwAKvBd5mk9L8qowHSPoX/UvzCW5+ZUb/YgGm3j/zl+ZjPPZK85exiDbrAvMXmLz+BQZKycHnRxZxjhY7AAAgAElEQVR4c+Yv+hf9C/XIWNHRv9BEMT39C4ZyKJTRv8BLVE4CEugAAQu8HdhElyCBrAQs8II7AwcwFngNYMDppKU8QAKJGsCAMFkpAxiWZ8oAxgKMBRh4zGu5jAWYNtappgQyErDAa4GXnsuMB0j6F/0LPedZ/YsFmHqnzV/AgTd/AWGyUuYvLE/zF5gnJgefH1ngzZm/6F/0L9gzYySkf6GJYnr6FwzlUChj/gIvUTkJSKADBCzwdmATXYIEshKwwAvuDBzAWOA1gAGnk5byAAkkagADwmSlDGBYnikDGAswFmDgMa/lLPC2QVVNCTQjYIHXAm+zSWl+VcYDJP2L/qX5BDe/MqN/sQBT75/5S/MxHnul+ctYRJt1gfkLTF7/AgOl5ODzIwu8OfMX/Yv+hXpkrOjoX2iimJ7+BUM5FMroX+AlKicBCXSAgAXeDmyiS5BAVgIWeMGdgQMYC7wGMOB00lIeIIFEDWBAmKyUAQzLM2UAYwHGAgw85rVcxgJMG+tUUwIZCVjgtcBLz2XGAyT9i/6FnvOs/sUCTL3T5i/gwJu/gDBZKfMXlqf5C8wTk4PPjyzw5sxf9C/6F+yZMRLSv9BEMT39C4ZyKJQxf4GXqJwEJNABAhZ4O7CJLkECWQlY4AV3Bg5gLPAawIDTSUt5gAQSNYABYbJSBjAsz5QBjAUYCzDwmNdyFnjboKqmBJoRsMBrgbfZpDS/KuMBkv5F/9J8gptfmdG/WICp98/8pfkYj73S/GUsos26wPwFJq9/gYFScvD5kQXenPmL/kX/Qj0yVnT0LzRRTE//gqEcCmX0L/ASlZOABDpAwAJvBzbRJUggKwELvODOwAGMBV4DGHA6aSkPkECiBjAgTFbKAIblmTKAsQBjAQYe81ouYwGmjXWqKYGMBCzwWuCl5zLjAZL+Rf9Cz3lW/2IBpt5p8xdw4M1fQJislPkLy9P8BeaJycHnRxZ4c+Yv+hf9C/bMGAnpX2iimJ7+BUM5FMqYv8BLVE4CEugAAQu8HdhElyCBrAQs8II7AwcwFngNYMDppKU8QAKJGsCAMFkpAxiWZ8oAxgKMBRh4zGs5C7xtUFVTAs0IWOC1wNtsUppflfEASf+if2k+wc2vzOhfLMDU+2f+0nyMx15p/jIW0WZdYP4Ck9e/wEApOfj8yAJvzvxF/6J/oR4ZKzr6F5oopqd/wVAOhTL6F3iJyklAAh0gYIG3A5voEiSQlYAFXnBn4ADGAq8BDDidtJQHSCBRAxgQJitlAMPyTBnAWICxAAOPeS2XsQDTxjrVlEBGAhZ4LfDSc5nxAEn/on+h5zyrf7EAU++0+Qs48OYvIExWyvyF5Wn+AvPE5ODzIwu8OfMX/Yv+BXtmjIT0LzRRTE//gqEcCmXMX+AlKicBCXSAgAXeDmyiS5BAVgIWeMGdgQMYC7wGMOB00lIeIIFEDWBAmKyUAQzLM2UAYwHGAgw85rWcBd42qKopgWYELPBa4G02Kc2vyniApH/RvzSf4OZXZvQvFmDq/TN/aT7GY680fxmLaLMuMH+ByetfYKCUHHx+ZIE3Z/6if9G/UI+MFR39C00U09O/YCiHQhn9C7xE5SQggQ4QsMDbgU10CRLISsACL7gzcABjgdcABpxOWsoDJJCoAQwIk5UygGF5pgxgLMBYgIHHvJbLWIBpY51qSiAjAQu8Fnjpucx4gKR/0b/Qc57Vv1iAqXfa/AUcePMXECYrZf7C8jR/gXlicvD5kQXenPmL/kX/gj0zRkL6F5oopqd/wVAOhTLmL/ASlZOABDpAwAJvBzbRJUggKwELvODOwAGMBV4DGHA6aSkPkECiBjAgTFbKAIblmTKAsQBjAQYe81rOAm8bVNWUQDMCFngt8DablOZXZTxA0r/oX5pPcPMrM/oXCzD1/pm/NB/jsVeav4xFtFkXmL/A5PUvMFBKDj4/ssCbM3/Rv+hfqEfGio7+hSaK6elfMJRDoYz+BV6ichKQQAcIWODtwCa6BAlkJWCBF9wZOICxwGsAA04nLeUBEkjUAAaEyUoZwLA8UwYwFmAswMBjXstlLMC0sU41JZCRgAVeC7z0XGY8QNK/6F/oOc/qXyzA1Dtt/gIOvPkLCJOVMn9heZq/wDwxOfj8yAJvzvxF/6J/wZ4ZIyH9C00U09O/YCiHQhnzF3iJyklAAh0gYIG3A5voEiSQlYAFXnBn4ADGAq8BDDidtJQHSCBRAxgQJitlAMPyTBnAWICxAAOPeS1ngbcNqmpKoBkBC7wWeJtNSvOrMh4g6V/0L80nuPmVGf2LBZh6/8xfmo/x2CvNX8Yi2qwLzF9g8voXGCglB58fWeDNmb/oX/Qv1CNjRUf/QhPF9PQvGMqhUEb/Ai9ROQlIoAMELPB2YBNdggSyErDAC+4MHMBY4DWAAaeTlvIACSRqAAPCZKUMYFieKQMYCzAWYOAxr+UyFmDaWOeZaN4yP33lFUeO3Xwmn/FaCayHgAVeC7zrmZvTfSbjAZL+Rf9Cz3lW/2IBpt5p8xdw4M1fQJislPkLy9P8BeaJycHnRxZ4c+Yv+hf9C/bMGAnpX2iimJ7+BUM5FMqYv8BLVE4CEugAAQu8HdhElyCBrAQs8II7AwcwFngNYMDppKU8QAKJGsCAMFkpAxiWZ8oAxgKMBRh4zGs5C7xfTrUq75YRH+iV8cHLl449vw3makpghYAFXgu89E9DxgMk/Yv+hZ7zrP7FAky90+Yv4MCbv4AwWSnzF5an+QvME5ODz48s8ObMX/Qv+hfsmTES0r/QRDE9/QuGciiUMX+Bl6icBCTQAQIWeDuwiS5BAlkJWOAFdwYOYCzwGsCA00lLeYAEEjWAAWGyUgYwLM+UAYwFGAsw8JjXchZ4V6mulHeLiAfVQWwZ77HE28bUqblCwAKvBV76pyHjAZL+Rf9Cz3lW/2IBpt5p8xdw4M1fQJislPkLy9P8BeaJycHnRxZ4c+Yv+hf9C/bMGAnpX2iimJ7+BUM5FMqYv8BLVE4CEugAAQu8HdhElyCBrAQs8II7AwcwFngNYMDppKU8QAKJGsCAMFkpAxiWZ8oAxgKMBRh4zGs5C7xDqieWd1dYW+JtY+rUXCFggdcCL/3TkPEASf+if6HnPKt/sQBT77T5Czjw5i8gTFbK/IXlaf4C88Tk4PMjC7w58xf9i/4Fe2aMhPQvNFFMT/+CoRwKZcxf4CUqJwEJdICABd4ObKJLkEBWAhZ4wZ2BAxgLvAYw4HTSUh4ggUQNYECYrJQBDMszZQBjAcYCDDzmtZwF3lOXd1d4W+JtY/LUrAhY4LXAS/8kZDxA0r/oX+g5z+pfLMDUO23+Ag68+QsIk5Uyf2F5mr/APDE5+PzIAm/O/EX/on/BnhkjIf0LTRTT079gKIdCGfMXeInKSUACHSBggbcDm+gSJJCVgAVecGfgAMYCrwEMOJ20lAdIIFEDGBAmK2UAw/JMGcBYgLEAA495LbfVC7ynevPuiawt8bYxfWpa4LXAS/8UZDxA0r/oX+g5z+pfLMDUO23+Ag68+QsIk5Uyf2F5mr/APDE5+PzIAm/O/EX/on/BnhkjIf0LTRTT079gKIdCGfMXeInKbVECBw4c+Orl5eVdvV7vyrIsd0XEwyLin6v/K4rinweDQf3/I+KdCwsLf79FMU3Msi3wTsxWeaMSmDwCFnjBPYMDGAu8BjDgdNJSHiCBRA1gQJislAEMyzNlAGMBxgIMPOa13FYu8DYt765wt8TbxgRubU0LvBZ46Z+AjAdI+hf9Cz3nWf2LBZh6p81fwIE3fwFhslLmLyxP8xeYJyYHnx9Z4M2Zv+hf9C/YM2MkpH+hiWJ6+hcM5VAoY/4CL1G5LUZg7969s71eb39EVP/X9Ov3y7L85cXFxV9p+gGv21gCFng3lrffTQJbioAFXnC74QDGAq8BDDidtJQHSCBRAxgQJitlAMPyTBnAWICxAAOPeS23VQu8Z1reXWFvibeNKdy6mhZ4LfDS05/xAEn/on+h5zyrf7EAU++0+Qs48OYvIExWyvyF5Wn+AvPE5ODzIwu8OfMX/Yv+BXtmjIT0LzRRTE//gqEcCmXMX+AlKrdFCFx99dWPK8vyVScUd/+kKIr3R8TvffrTnz78sIc97MLl5eULlpeXL9y2bdsFZVl+U0S8PCK+aoTpf0XEry0sLPz4FsE2Mcu0wDsxW+WNSmDyCFjgBfcMDmAs8BrAgNNJS3mABBI1gAFhslIGMCzPlAGMBRgLMPCY13JbscC73vLuCn9LvG1M4tbUtMBrgZee/IwHSPoX/Qs951n9iwWYeqfNX8CBN38BYbJS5i8sT/MXmCcmB58fWeDNmb/oX/Qv2DNjJKR/oYlievoXDOVQKGP+Ai9RuS1AYFTevSEiHj9ablXA/dDCwsJtTZa/b9++FxZF8Z8j4lvqn4uiePu11177vU0+6zUbQ8AC78Zw9rtIYEsSsMALbjscwFjgNYABp5OW8gAJJGoAA8JkpQxgWJ4pAxgLMBZg4DGv5bZagfdsy7sre2CJt41p3HqaFngt8NJTn/EASf+if6HnPKt/sQBT77T5Czjw5i8gTFbK/IXlaf4C88Tk4PMjC7w58xf9i/4Fe2aMhPQvNFFMT/+CoRwKZcxf4CUq13ECJ5R3v1CW5csXFxevX8+yr7766j1lWb47Ih5YFMWvbN++/Xve+ta33rl///7XVXqDweDmd7zjHTetR9vPnB0BC7xnx89PS0ACpyFggRccDziAscBrAANOJy3lARJI1AAGhMlKGcCwPFMGMBZgLMDAY17LbaUCL1XeXdkHS7xtTOTW0rTAa4GXnviMB0j6F/0LPedZ/YsFmHqnzV/AgTd/AWGyUuYvLE/zF5gnJgefH1ngzZm/6F/0L9gzYySkf6GJYnr6FwzlUChj/gIvUbkOE9i7d++je73e743evPtnvV7v6muuuebjZ7Pkffv2Pb0oiqrE+xVlWd5UluV39Xq9N0XEVYPB4CkWeM+G7vo/a4F3/ez8pAQkMIaABV5wROAAxgKvAQw4nbSUB0ggUQMYECYrZQDD8kwZwFiAsQADj3ktt1UKvHR5d2UvLPG2MZVbR9MCrwVeetozHiDpX/Qv9Jxn9S8WYOqdNn8BB978BYTJSpm/sDzNX2CemBx8fmSBN2f+on/Rv2DPjJGQ/oUmiunpXzCUQ6GM+Qu8ROU6TODqq6/+5bIsvzMi3hcRL11YWPgksdy9e/c+sdfr/UpEfE1Zlh8uiuJOC7wE2fVrWOBdPzs/KYHezMzMs4ui+Ey/3//YqXDs2rVr2z333HPhvffe2zvVNcf/f/bOBcyuqj77/z0TwjUEEcELFKFIJWpIMhmooiVeQsF7BYraeiUZQMXgXRQFBUQrKigCmQneq58GrVrxFpTgpSjJhIs1KgUV76JyCyQQMmd/z9mZ4YSQZM7M/NZkzc4vz9Pna7/Z+z1r/dbf6dt3vTlZs+bOlStXrt3MzzsOOeSQfRuNxt83fz4wMPCHqVOn3rB06dJ1wxzBaN/DTtYCL4YyAg5gLPAawIDTSUt5gQQSNYABYbJSBjAszywDGAswFmDgMa/ktoUCb6ry7tB5WOJNMZnbhqYFXgu89KTneIGkf9G/0HOeq3+xAFOdtPkLOPDmLyBMVsr8heVp/gLzxOTg+yMLvHnmL/oX/Qv2O2NQSP9CE8X09C8YyvVCOeYv8BaVqymB+fPnv6ooio9GxC1lWT6lr6/vBnKrJ5544sxGo9Hsuu0UEYst8JJ0R65lgXfkzHxDAnHooYfutW7dujMi4sSiKI5fvnz5xzaHZfbs2TPLsvxm8+vHN/dMR0fHnGXLll258c+7u7sf12g0LoqIp2z0s++XZfm6FStW9G9Kc7Tv0UdrgRckCgcwFngNYMDppKW8QAKJGsCAMFkpAxiWZ5YBjAUYCzDwmFdydS/wpi7vDp2JJd4U01l/TQu8FnjpKc/xAkn/on+h5zxX/2IBpjpp8xdw4M1fQJislPkLy9P8BeaJycH3RxZ488xf9C/6F+x3xqCQ/oUmiunpXzCU64VyzF/gLSpXQwInnHDCwWVZfjcidi+K4g0LFy78YIpt9vT0NHtvp0dE8xt4d200Gk9dtGjR0hSfpeaWCVjgdUIkMAIC3d3dD280Gj0RcWpE7FD9L/xhCrzd3d2HNxqN5i+4P0XEbzbzca/t7+//8YY/GyzhfikiDoyI70fExYN/82FeRBwaETd0dHS8YNmyZT8l3hsBhrYftcDbNqrhH4QDGAu8BjDDD91We8ILJBC9AQwIk5UygGF5ZhnAWICxAAOPeSVX5wLveJV3h87FEm+KCa23pgVeC7z0hOd4gaR/0b/Qc56rf7EAU520+Qs48OYvIExWyvyF5Wn+AvPE5OD7Iwu8eeYv+hf9C/Y7Y1BI/0ITxfT0LxjK9UI55i/wFpWrIYETTjjhPWVZNntpV/T29j6N3mJPT0+5KU0LvDTp9vUs8LbPyie3YQJdXV1Ty7K8uCiKoyNiu4j4fUSsi4h9hyvwzpw58+kdHR2XR8T7+vv739oOxgMOOGD7XXfd9fyiKE6IiPfecccdZ9x44433Nt+dNm3aLjvssENfURQvLMty4Z133rlg6Gejfa+dNY3mGQu8o6G2mXfgAMYCrwEMOJ20lBdIIFEDGBAmK2UAw/LMMoCxAGMBBh7zSq6uBd7xLu8OnY0l3hRTWl9NC7wWeOnpzvECSf+if6HnPFf/YgGmOmnzF3DgzV9AmKyU+QvL0/wF5onJwfdHFnjzzF/0L/oX7HfGoJD+hSaK6elfMJTrhXLMX+AtKldDAj09Pb+LiEeVZXlkX1/ft+gtWuCliY5dzwLv2BmqsA0Q6Orq2iMivtb8NtyyLM8ty7Kvo6PjvIh48XAF3tmzZ7+yLMtLRlLgnT179syyLL8ZEbdHxDP7+/tv2hBzd3f3kxqNRvPnt5ZledSKFSt+1vz5aN9LdYQWeEGycABjgdcABpxOWsoLJJCoAQwIk5UygGF5ZhnAWICxAAOPeSVXxwLv1irvDp2PJd4Uk1pPTQu8Fnjpyc7xAkn/on+h5zxX/2IBpjpp8xdw4M1fQJislPkLy9P8BeaJycH3RxZ488xf9C/6F+x3xqCQ/oUmiunpXzCU64VyzF/gLSpXMwInnHDCC8qy/GJEfLW3t/d5Ndue29kMAQu8joYE2iBw2GGHTVm9evUhHR0dy/v7++/o6uraKSL6RlLgHa7ou+Eyurq6FkREsyDct2bNmtesXLly7YY/nzFjxm6dnZ1fiIi5RVEcu3z58kubPx/te20gGNUjFnhHhW3TL8EBjAVeAxhwOmkpL5BAogYwIExWygCG5ZllAGMBxgIMPOaVXN0KvFu7vDt0RpZ4U0xr/TQt8Frgpac6xwsk/Yv+hZ7zXP2LBZjqpM1fwIE3fwFhslLmLyxP8xeYJyYH3x9Z4M0zf9G/6F+w3xmDQvoXmiimp3/BUK4XyjF/gbeoXM0IzJ8//4qiKOZExAd6e3vfWLPtuZ3NELDA62hIYBQERlLg7erqOjMiTmu3wDtnzpwdVq1atTAiXlqWZc+KFSuaReEH/JkzZ86kVatWfTAiTo6Is/r7+98x2vdGsf22X7HA2zaq4R+EAxgLvAYwww/dVnvCCyQQvQEMCJOVMoBheWYZwFiAsQADj3klV6cCby7l3aFzssSbYmLrpWmB1wIvPdE5XiDpX/Qv9Jzn6l8swFQnbf4CDrz5CwiTlTJ/YXmav8A8MTn4/sgCb575i/5F/4L9zhgU0r/QRDE9/QuGcr1QjvkLvEXlakagp6fnJxHx+LIsT+rr67u4ZttzO5shYIHX0ZDAKAiMsMD73oh4S6PReMY111zzneE+7olPfOLua9eu/WpEHLald2bNmvW2oijOHvqW3qlTp+4ymvc2/nbf4dY3kp9b4B0JrWGehQMYC7wGMOB00lJeIIFEDWBAmKyUAQzLM8sAxgKMBRh4zCu5uhR4cyvvDp2VJd4UU1sfTQu8Fnjpac7xAkn/on+h5zxX/2IBpjpp8xdw4M1fQJislPkLy9P8BeaJycH3RxZ488xf9C/6F+x3xqCQ/oUmiunpXzCU64VyzF/gLSpXMwI9PT1/iIhHFEVx1MKFC79Zs+25nc0QsMDraEhgFATaLfBOmzZt8o477nhBRMzf6GNui4glEfG+/v7+a6rrgcE/XV1de0TE1yLi0I6OjjnLli27clNLnD179ivLsrwkIj47qL/TaN7r7+9fPQoEbb1igbctTO09BAcwFngNYNobvK3ylBdIIHYDGBAmK2UAw/LMMoCxAGMBBh7zSq4OBd5cy7tD52WJN8Xk1kPTAq8FXnqSc7xA0r/oX+g5z9W/WICpTtr8BRx48xcQJitl/sLyNH+BeWJy8P2RBd488xf9i/4F+50xKKR/oYlievoXDOV6oRzzF3iLytWMQE9Pz9qI2C4iDurt7f35eGxv3rx5c4Y+Z9GiRUvH4zP9jAcSsMDrREhgFATaLfBu+NxmPua+iDhrypQp71m6dOm65jOHHHLIgQMDA1+PiClFURy5fPnyZsH3QX82LvB2dnbuPZr3RlPgHSrmtotu4cKF7T66yecGVvTHvdv4N8NPesrhMfnF/z4mjhu+vODM8+Ou1WswvYkodMk5b81u2c05b877tvxn+wWvj87HHoQg+NlNN8e5iz6HaE1UkdlPeGyc9OLnZ7f81Sdt/Pdaslti0gUVO+8SO577IewzPv3lb8XSH2/SLmCfkbtQc86b857TH/1LhP6Fn8gc/ctIdtm44Rdxz4Ufibj33pG8Nu7Pds7qiu3nnzjun+sH5k1A/6J/oSdU/0ITZfT0LwzHDVVy9C/mLxHmL+ysm7+wPCk18xeKZEtH/8IzJRRp//Lad58Xd6+5h1jahNXQv+R5dPoX9lz0LyxPSk3/QpFM419mz55tx44/IhU3IjBUpl23bt2PPvGJT4yLKZs/f/7Li6L4eER8s7e39ygPZfwJ+Mtl/Jn7iTUg0G6BdzNb7Zg9e/ZjyrJ8b0Q0W1X3FUUxb/ny5Z9qPj9r1qyDiqL4RvO/L8vyqBUrVvxsUzobF3jLstx3NO9Z4J0YA0kHMBZ4Iwxg8px9Axj2XAxgWJ6UmgEMRTJNAEOtzgKvBV5qljbUydG/tLvPiVLeHdqPJd52T3bbec4CrwVeetotwNBEGT3zF4Zj7v7FAq8FXnrSzV9oooye+QvDcUMV/QvPlFCk/YsFXu+PiLlMoeH9EUtV/8LypNT0LxTJNPdHFnj581ExDwI9PT1nRMTpEfH/ent7X5THqratVVjg3bbO291CBMZY4K1WMW3atF123HHHj0bESyNiycDAwL9ee+21t0+fPn3PyZMnX1aW5eyOjo45y5Ytu3JTy964wHvfffftMpr3RlPgbRfj0Df19vf3j+l3jf+Eo/+EY7szN5LncvwnqP0nkKoT9J9wHMkgD/Os/wQSCJOV8p9AYnlm+U8g6V/0L/CYV3I5+pd29vm97pmHlxGXFRE7t/N8Ls8UZSx+yvJr/jWX9biOrUvge90zy627gq3+6foX+Ahy/Ccc9S/6F3jMs/Uv5i/mL/Ssm7/QRDE9/QuGcr2Q/gUGSsmVcfE/Lb/mJEru4LnH/C0idqf0JqJOjvmL/kX/Qv9nSf9CE8X09C8Yynz9C7xF5SQwZgI9PT3NL5x8SURc0Nvbe/KYBRUYMYExlepG/Gm+IIGaECAKvE0U3d3dT2o0Gt+MiFs6OzufefXVV9/Q1dW1R0R8LSIO3VKBd9asWW8riuLsiPjIlClTXr9q1ardRvPe0qVL16U6Fgu8IFk4gJkx95i/lhEPBVc44aQMYLI9Mgu84NEYwIAwWSkDGJanF0gwT0xO/4KhHBLK0b8Mt8mJWt4d2pcl3uFOeNv5uQXe0L/A424BBgZKyelfKJL36+ToXyzAVMdj/gJOu/kLCJOV0r+wPM1fYJ6YHOxfLPDm+Reo9S/6F+x3xqCQ/oUmiunpXzCU64VyzF/gLSongTETOOGEE64qy/IfI+Jdvb29zW/j9c84E7DAO87A/bh6EKAKvLNmzTqoKIpvNKmUZXnUihUrfjZ9+vSdJ0+efElZlscVRXH88uXLP7YxtTlz5kxatWrVByOi+TcfTunv7z9/tO+lPBELvCBdOICxwGsAA04nLeUFEkjUAAaEyUoZwLA8swxg/AY7v8EOHvNKLscCzJb2OdHLu0N7s8SbYponnqYFXgu89NTmeIGkf9G/0HOeq3+xAFOdtPkLOPDmLyBMVsr8heVp/gLzxOTg+yMLvHnmL/oX/Qv2O2NQSP9CE8X09C8YyvVCOeYv8BaVk8CYCZxwwgl/LcvyoZMmTZp24YUX/mzMggqMmIAF3hEj8wUJRFAF3tmzZ88sy7L5Dbx/6+zsfNbVV1/9qybfrq6uMyPitKFv1934W3Jnzpz5sM7Ozq+UZTm7o6Nj7rJly64cy3upztQCL0gWDmAs8BrAgNNJS3mBBBI1gAFhslIGMCzPLAMYCzAWYOAxr+QmUoG3LuXdoXO0xJtioieWpgVeC7z0xOZ4gaR/0b/Qc56rf7EAU520+Qs48OYvIExWyvyF5Wn+AvPE5OD7Iwu8eeYv+hf9C/Y7Y1BI/0ITxfT0LxjK9UI55i/wFpWrGYGenp7mN+CevvG2yrJc2tfX91R6u/Pnz19QFMV5EfHj3t7e5rfw+mcrELDAuxWg+5ETnwBU4C1mz579trIszyqK4kurV69+2cqVK+9q0unu7j680WgsiYhmofeZ/f39N21IbdasWUcWRfHViPj+5MmTj73qqqtuHct7qU7EAi9IFg5gLPAawIDTSUt5gQQSNYABYbJSBjAszywDGAswFmDgMa/kJkqBd0vl3X3nnxBTnjA9br74wli18qcjwrT7YU+JSVN3jXV33Bm3/vD7m313z38+KqZ2d0fHpO2ibAzEXd5oL1MAACAASURBVD//efxt6RVx7y1/3uLnDfeeJd4RHVftHrbAa4GXHuocL5D0L/oXes5z9S8WYKqTNn8BB978BYTJSpm/sDzNX2CemBx8f2SBN8/8Rf+if8F+ZwwK6V9oopie/gVDuV4ox/wF3qJyNSMwngXeE088cc9Go/GjiNivKIp3LFy48Kya4Zww27HAO2GOyoXmRKDdAu/MmTP37ezs3G+XXXb5wYbfonvAAQdsP3Xq1FdGxAcjojMi/qW/v/+yoT1OmzZtl5122umTZVm+ICI+tWbNmldvUO7dZ2Bg4NNFUTypKIp5y5cv/9RY30vF1gIvSBYOYCzwGsCA00lLeYEEEjWAAWGyUgYwLM8sAxgLMBZg4DGv5CZCgXdz5d0pj39CPPpVr4mps7rivr/9NX5x+jvi9uXL2sb08Oe/IPY7eUFMmjIlVv/ql9F/3DEPevfhz31+7PPyV8YOj3pURPHAuGPdXXfFHxd/Pn590UfH9J4l3raPrHYPWuC1wEsPdY4XSPoX/Qs957n6Fwsw1Umbv4ADb/4CwmSlzF9YnuYvME9MDr4/ssCbZ/6if9G/YL8zBoX0LzRRTE//gqFcL5Rj/gJvUbmaEdigwNv8RpK9Go3GUxctWrQ0xTZ7enrOjoi3RcStRVE8beHChdel+Bw1hydggXd4Rj4hgQcRaLfAO2vWrIOKovhGRGwfEd+OiF8XRbFrWZbPjIgDI+K+5i/DKVOmnLdhwbf5gd3d3Y9rNBpfGnzuJxHx9YiYGhHHRcRDIuKSNWvWnDJU7B1a5GjfS3HMFnhBqnAAY4HXAAacTlrKCySQqAEMCJOVMoBheWYZwFiAsQADj3kll3uBd1Pl3alds+NRx70oHvKkw6Jj8uRqH2v/csuICrydO+0cjz//I7HrwTOq9zdV4H3onKfGY97+zthu6tQYWL061vzm5rjn97+PnfbfP3bce58ottsuGmvXxu//89MPKPGO5j1LvCmmO39NC7wWeOkpzfECSf+if6HnPFf/YgGmOmnzF3DgzV9AmKyU+QvL0/wF5onJwfdHFnjzzF/0L/oX7HfGoJD+hSaK6elfMJTrhXLMX+AtKlczAhsUeN8VEaeXZfnDvr6+J9PbPPHEEx8/+O27O5dl+eq+vr4L6c9Qr30CFnjbZ+WTErifQLsF3kMPPXTvgYGBvrIsj9wEvua/+XpWf3//5RHR2BTewTLuhyPiaRv8/LaI+I/Jkyeff9VVV60h36OP2AIvSBQOYCzwGsCA00lLeYEEEjWAAWGyUgYwLM8sAxgLMBZg4DGv5HIu8G6qvHvwoo9H85t3i46OiLKMxr33RscOO4y4wLvPy14RfzevJzq2b/69yE0XePd85rNi/9e9MW7/8Y/iVx8+L+69pfmX09f/2fOoZ8Z+C14Xk3d/aNzzu9/Fz087NVat/On6n43yPUu8KSY8b00LvBZ46QnN8QJJ/6J/oec8V/9iAaY6afMXcODNX0CYrJT5C8vT/AXmicnB90cWePPMX/Qv+hfsd8agkP6FJorp6V8wlOuFcsxf4C0qVzMCGxV4D2v+3+9FUXy3s7Pz5RdeeOFvie329PTs0fzSyIh4blEU/7lw4cJ/J3TVGD0BC7yjZ+ebEmibwGGHHTblnnvu2SUi/j4ifrPDDjvc9sMf/nBVmwLFjBkzpk6aNGm/siz/tmbNmj+tXLlybRvvjva9NqTbe8QCb3uc2noKDmAs8BrAtDV3W+chL5BA7gYwIExWygCG5ZllAGMBxgIMPOaVXK4F3k2Vd5vr7fr8pbHTo/eLtbfeGr//3H/GQw79x9it+5ARFXh32m//mHbuB2PHR+0d6+6+KyZN2XWT38C72+zu2GHvfeJPX27+IyYP/nPgaafHXs95bgysWR03/sd745avX1Y9NNr3mu9a4k0x5flqWuC1wEtPZ44XSPoX/Qs957n6Fwsw1Umbv4ADb/4CwmSlzF9YnuYvME9MDr4/ssCbZ/6if9G/YL8zBoX0LzRRTE//gqFcL5Rj/gJvUbmaEdiwwFuW5WeLovhs87olIlaWZTm/r6/vf8ay5RNPPPGwRqOxMCIeFxE/aTQaz1u0aNGvxqLpu2MnYIF37AxVkIAENkPAAi84GnAAY4HXAAacTlrKCySQqAEMCJOVMoBheWYZwFiAsQADj3kll2OBd3Pl3eZ6H3PaO2P1L38Zf/ryf8XA6rvjCR+9eMQF3n9491mx5xFHxj1/+mPce8stMXXGzE0WeIfjve8JJ8U+L3159dhvP/WJuHnhRcO9Uv18uPcs8baFsRYPWeC1wEsPco4XSPoX/Qs957n6Fwsw1Umbv4ADb/4CwmSlzF9YnuYvME9MDr4/ssCbZ/6if9G/YL8zBoX0LzRRTE//gqFcL5Rj/gJvUbmaERgs8Fa76u3tPePEE0981MDAwGeKopgTEbeWZdnT19f3xdFse/78+S8viuKCiNg5Ir4XES/p7e39zWi0fIclYIGX5amaBCSwAQELvOA4wAGMBV4DGHA6aSkvkECiBjAgTFbKAIblmWUAYwHGAgw85pVcbgXeLZV3N7X/kRZ4H3H0sfHoV58cHZMnx+8++fHYdcbMqgC8+le/jP7jjhkR4v0WvC4e9cIXR+Peex7wDbzDibTzniXe4SjW4+cWeC3w0pOc4wWS/kX/Qs95jv6luSYLMNVJm7+AA2/+AsJkpcxfWJ7mLzBPTA6+P7LAm1/+on+5/z8t+hfsF0eE/gWEyUrpX1ieWfoXeIvKbQMETjnllN3WrFnz6bIsnz243f/u6Ojovfjii7/Wzvbnz5//pKIojoiI04fe7+zsfNlFF110Wzvv+0x6AhZ40zP2EySwzRKwwAsePRzAWOA1gAGnk5YygAGJGsCAMFkpAxiWZ5YBjAUYCzDwmFdyORV4R1reba5/JAXenfbbPw46533R/H9vX3Z1rHzzG2Pa+z8wqgJv5047x+PP/0jsevCMuPePf4yfvf2tsep/fzLsEY3kPUu8w+Kc8A9Y4LXASw+xBV6aKKRn/gKBbMnk5F+GVmWBtyJh/gJOu/kLCJOVMn9heZq/wDwxOdi/WODNK3/RvzzgPyn6F+wXhwVeECUtpX+BieaYv8BbVG4bIdDT07NdRJwfES+MiIcMbntFURQfWrdu3Q2dnZ13dnR0rFq7du2dH/vYx1bNnz//qIio/qsoigMGn/9DRPTddtttZy5evHhgG0E3IbZpgXdCHJOLlMDEJGCBFzw3OICxwGsAA04nLWUAAxL1AgmEyUoZwLA8vUCCeWJy+hcM5ZBQLgWYKw6ZObujjKXF+n9mqe0/IynwPu4D58XuT35K3PuXW+L/3nNW3PY/P7y/ADzSb+B99Emvjkf920uiY7vt4i/fuTx+/ra3tLXmkb5nibctrBP2IQu8Fnjp4c3xAsm/gORfQKLnvKmXi3/ZcG8WeCsa5i/gwJu/gDBZKfMXlqf5C8wTk4PzFwu8+hdsNnkh/QvIVP8CwmSl9C8szyz9C7xF5bYxAscff/zunZ2dr4iIF0fErDa3XxV3I2Jhb2/vH9t8x8fGkYAF3nGE7UdJYFsjYIEXPHE4gLHAawADTictZQADEjWAAWGyUgYwLM8sAxgLMBZg4DGv5HIqwIxmxtst8A4VZ5t7/v1/fjp+fdFHq/0PvT+SAu9+r3ltPPK4F0XH9tvHmt/+Nn5x+mltffvuKN67cuq9A886+Prr705x9mpufQIWeC3w0lNogZcmCumZv0AgWzI5+ZehVVngrUiYv4DTbv4CwmSlzF9YnuYvME9MDvYvFnjzyl/0Lw/4T4r+BfvF4TfwgihpKf0LTDTH/AXeonLbMIGenp5DI+K5RVHsVZblwyNirw3+a2VELI2IK9euXbv0E5/4xO3bMKrst26BN/sjcoESmLgELPCCZwcHMBZ4DWDA6aSlDGBAol4ggTBZKQMYlqcXSDBPTE7/gqEcEsqtADPSEm87Bd69nvu82H/B62LSLlPi1h98P376hlPu5ziSAu/2e+4Vj3nbabHbof8YRWdnrPntb+KmD7y/+ibfLf0Z5XvXTb134DDLu/jIZyVogdcCLz2QOV4gjfT3Os0kCz39C34MufmX5gYt8FbHbP4CTrv5CwiTlTJ/YXmav8A8MTnYv1jg9f4Im01eSP8CMtW/gDBZKf0LyzNL/wJvUTkJSKAGBCzw1uAQ3YIEciVggRc8GTiAscBrAANOJy1lAAMSNYABYbJSBjAszywDGAswfgMvPOaVXI4FmO91z/yfiHhiO/sdrsC70377x2PPPid2PuAxcfeN/xc/f/up0fy23aE/7RZ4H3r4nNjvta+LHffZJ6Is445rr4lffeT8Yb95d7TvRdHx7H+6uv+ydhj4zMQlYIHXAi89vRZ4aaKQnvkLBLIlk6N/scBbnY/5Czjt5i8gTFbK/IXlaf4C88TkYP9igTfP/EX/on/BfmcMCulfaKKYnv4FQ7leKMf8Bd6ichKQQA0IWOCtwSG6BQnkSsACL3gycABjgdcABpxOWsoLJJCoAQwIk5UygGF5ZhnAWOC1wAuPeSU30QswWyrwNsu7B5z69ph68Iy47/bb43ef+VSs/dtfH4DxEf9ydOx68Izq23R/c0lf9bO1t9wSty9fdv9ze7/kZbHPK46PSbvsEgOr744/feUr8csPnTvscYz2vUFhzL8Mu1Af2GoELPBa4KWHL8cLJP2L/oWe8zr4lxRMMtHE/Mv0ucc8vYi4PJN9bZVlmL9sFeztfKj5SzuURvCM/mUEsMbzUfj+yALvxM9fxnP8xvmz9C8gcP0LCJOV0r+wPLO8P4K3qJwEJFADAhZ4a3CIbkECuRKwwAueDBzAWOA1gAGnk5YygAGJGsCAMFkpAxiWZ5YBjAUYCzDwmFdydS7w7vnMZ8UBb35rdO6084jQ3b7s6vjJq0+s3tn3xFfF3v/2kujYfvtY89vfxq8+/KH425VLh9Ub7XsbCGP+ZdjF+sBWI2CB1wIvPXwWYGiikJ75CwSyJTPR/QsOJB9BzL9Y4I0wf8lnsDdaifkLfDT6FxgoJQf7Fwu8Ez9/oUYrQx39C3go+hcQJiulf2F5Znl/BG9ROQlIoAYELPDW4BDdggRyJWCBFzwZOICxwGsAA04nLWUAAxI1gAFhslIGMCzPLAMYC7wWeOExr+QmegFmS9/A+7Aj/jn2P+UN0bnTjptFV0zaLjomT45yYCAa995TPXdHf3/89A2nxEOedFgc+PZ3xuSHPSzuvvH/4udvPzVW/+qXwx7DaN/bSBjzL8Mu2Ae2GgELvBZ46eGzAEMThfTMXyCQLZmJ7l9wIPkIYv7FAq8F3nzG+kErMX+BD0f/AgOl5GD/YoF34ucv1GhlqKN/AQ/F+yMQJiulf2F5Znl/BG9ROQlIoAYELPDW4BDdggRyJWCBFzwZOICxwGsAA04nLWUAAxI1gAFhslIGMCzPLAMYC7wWeOExr+QmegFmSwXedngNvd8s5vYfd8wDXnnsme+JZgn4vttvi/875+z429Ir2pGM0b63kTjmX9patA9tFQIWeC3w0oNnAYYmCumZv0AgWzIT3b/gQPIRxPyLBV4LvPmM9YNWYv4CH47+BQZKycH+xQLvxM9fqNHKUEf/Ah6K90cgTFZK/8LyzPL+CN6ichKQQA0IWOCtwSG6BQnkSsACL3gycABjgdcABpxOWsoABiRqAAPCZKUMYFieWQYwFngt8MJjXslN9AJMygLvrM9+IXY+4IDqW3c3Lvdu6SxG+95Gmph/STE3ajIELPBa4GUmqaViAYYmCumZv0AgWzIT3b/gQPIRxPyLBV4LvPmM9YNWYv4CH47+BQZKycH+xQLvxM9fqNHKUEf/Ah6K90cgTFZK/8LyzPL+CN6ichKQQA0IWOCtwSG6BQnkSsACL3gycABjgdcABpxOWsoABiRqAAPCZKUMYFieWQYwFngt8MJjXslN9AJMqgLvlGmPi8ee877Y4RGPbAv7UMl3tO9t4kMw/9LWBnxoqxCwwGuBlx48CzA0UUjP/AUC2ZKZ6P4FB5KPIOZfLPBa4M1nrB+0EvMX+HD0LzBQSg72LxZ4J37+Qo1Whjr6F/BQvD8CYbJS+heWZ5b3R/AWlZOABGpAwAJvDQ7RLUggVwIWeMGTgQMYC7wGMOB00lIGMCBRAxgQJitlAMPyzDKAscBrgRce80puohdgUhV4d5vdHf/wrjNj8sP2bAv7UIF3tO9t4kMw/9LWBnxoqxCwwGuBlx48CzA0UUjP/AUC2ZKZ6P4FB5KPIOZfLPBa4M1nrB+0EvMX+HD0LzBQSg72LxZ4J37+Qo1Whjr6F/BQvD8CYbJS+heWZ5b3R/AWlZOABGpAwAJvDQ7RLUggVwIWeMGTgQMYC7wGMOB00lIGMCBRAxgQJitlAMPyzDKAscBrgRce80rOAkwKqogm5l+Q1SiShIAFXgu89GBZgKGJQnrmLxDIloz+BUdKCWL+xQKvBV5qKBPomL/AUPUvMFBKDvYvFnjNX6jRTKCjfwGhen8EwmSl9C8szyzvj+AtKicBCdSAgAXeGhyiW5BArgQs8IInAwcwFngNYMDppKUMYECiBjAgTFbKAIblmWUAY4HXAi885pWcBZgUVBFNzL8gq1EkCQELvBZ46cGyAEMThfTMXyCQLRn9C46UEsT8iwVeC7zUUCbQMX+BoepfYKCUHOxfLPCav1CjmUBH/wJC9f4IhMlK6V9YnlneH8FbVE4CEqgBAQu8NThEtyCBXAlY4AVPBg5gLPAawIDTSUsZwIBEDWBAmKyUAQzLM8sAxgKvBV54zCs5CzApqCKamH9BVqNIEgIWeC3w0oNlAYYmCumZv0AgWzL6FxwpJYj5Fwu8FnipoUygY/4CQ9W/wEApOdi/WOA1f6FGM4GO/gWE6v0RCJOV0r+wPLO8P4K3qJwEJFADAhZ4a3CIbkECuRKwwAueDBzAWOA1gAGnk5YygAGJGsCAMFkpAxiWZ5YBjAVeC7zwmFdyFmBSUEU0Mf+CrEaRJAQs8FrgpQfLAgxNFNIzf4FAtmT0LzhSShDzLxZ4LfBSQ5lAx/wFhqp/gYFScrB/scBr/kKNZgId/QsI1fsjECYrpX9heWZ5fwRvUTkJSKAGBCzw1uAQ3YIEciVggRc8GTiAscBrAANOJy1lAAMSNYABYbJSBjAszywDGAu8FnjhMa/kLMCkoIpoYv4FWY0iSQhY4LXASw+WBRiaKKRn/gKBbMnoX3CklCDmXyzwWuClhjKBjvkLDFX/AgOl5GD/YoHX/IUazQQ6+hcQqvdHIExWSv/C8szy/gjeonISkEANCFjgrcEhugUJ5ErAAi94MnAAY4HXAAacTlrKAAYkagADwmSlDGBYnlkGMBZ4LfDCY17JWYBJQRXRxPwLshpFkhCwwGuBlx4sCzA0UUjP/AUC2ZLRv+BIKUHMv1jgtcBLDWUCHfMXGKr+BQZKycH+xQKv+Qs1mgl09C8gVO+PQJislP6F5Znl/RG8ReUkIIEaELDAW4NDdAsSyJWABV7wZOAAxgKvAQw4nbSUAQxI1AAGhMlKGcCwPLMMYCzwWuCFx7ySswCTgiqiifkXZDWKJCFggdcCLz1YFmBoopCe+QsEsiWjf8GRUoKYf7HAa4GXGsoEOuYvMFT9CwyUkoP9iwVe8xdqNBPo6F9AqN4fgTBZKf0LyzPL+yN4i8pJQAI1IGCBtwaH6BYkkCsBC7zgycABjAVeAxhwOmkpAxiQqAEMCJOVMoBheWYZwFjgtcALj3klZwEmBVVEE/MvyGoUSULAAq8FXnqwLMDQRCE98xcIZEtG/4IjpQQx/2KB1wIvNZQJdMxfYKj6FxgoJQf7Fwu85i/UaCbQ0b+AUL0/AmGyUvoXlmeW90fwFpWTgARqQMACbw0O0S1IIFcCFnjBk4EDGAu8BjDgdNJSBjAgUQMYECYrZQDD8swygLHAa4EXHvNKzgJMCqqIJuZfkNUokoSABV4LvPRgWYChiUJ65i8QyJaM/gVHSgli/sUCrwVeaigT6Ji/wFD1LzBQSg72LxZ4zV+o0Uygo38BoXp/BMJkpfQvLM8s74/gLSonAQnUgIAF3hocoluQQK4ELPCCJwMHMBZ4DWDA6aSlDGBAogYwIExWygCG5ZllAGOB1wIvPOaVnAWYFFQRTcy/IKtRJAkBC7wWeOnBsgBDE4X0zF8gkC0Z/QuOlBLE/IsFXgu81FAm0DF/gaHqX2CglBzsXyzwmr9Qo5lAR/8CQvX+CITJSulfWJ5Z3h/BW1ROAhKoAQELvDU4RLcggVwJWOAFTwYOYCzwGsCA00lLGcCARA1gQJislAEMyzPLAMYCrwVeeMwrOQswKagimph/QVajSBICFngt8NKDZQGGJgrpmb9AIFsy+hccKSWI+RcLvBZ4qaFMoGP+AkPVv8BAKTnYv1jgNX+hRjOBjv4FhOr9EQiTldK/sDyzvD+Ct6icBCRQAwIWeGtwiG5BArkSsMALngwcwFjgNYABp5OWMoABiRrAgDBZKQMYlmeWAYwFXgu88JhXchZgUlBFNDH/gqxGkSQELPBa4KUHywIMTRTSM3+BQLZk9C84UkoQ8y8WeC3wUkOZQMf8BYaqf4GBUnKwf7HAa/5CjWYCHf0LCNX7IxAmK6V/YXlmeX8Eb1E5CUigBgQs8NbgEN2CBHIlYIEXPBk4gLHAawADTictZQADEjWAAWGyUgYwLM8sAxgLvBZ44TGv5CzApKCKaGL+BVmNIkkIWOC1wEsPlgUYmiikZ/4CgWzJ6F9wpJQg5l8s8FrgpYYygY75CwxV/wIDpeRg/2KB1/yFGs0EOvoXEKr3RyBMVkr/wvLM8v4I3qJyEpBADQhY4K3BIboFCeRKwAIveDJwAGOB1wAGnE5aygAGJGoAA8JkpQxgWJ5ZBjAWeC3wwmNeyVmASUEV0cT8C7IaRZIQsMBrgZceLAswNFFIz/wFAtmS0b/gSClBzL9Y4LXASw1lAh3zFxiq/gUGSsnB/sUCr/kLNZoJdPQvIFTvj0CYrJT+heWZ5f0RvEXlJCCBGhCwwFuDQ3QLEsiVgAVe8GTgAMYCrwEMOJ20lAEMSNQABoTJShnAsDyzDGAs8Frghce8krMAk4Iqoon5F2Q1iiQhYIHXAi89WBZgaKKQnvkLBLIlo3/BkVKCmH+xwGuBlxrKBDrmLzBU/QsMlJKD/YsFXvMXajQT6OhfQKjeH4EwWSn9C8szy/sjeIvKSUACNSBggbcGh+gWJJArAQu84MnAAYwFXgMYcDppKQMYkKgBDAiTlTKAYXlmGcBY4LXAC495JWcBJgVVRBPzL8hqFElCwAKvBV56sCzA0EQhPfMXCGRLRv+CI6UEMf9igdcCLzWUCXTMX2Co+hcYKCUH+xcLvOYv1Ggm0NG/gFC9PwJhslL6F5ZnlvdH8BaVqzmB+fPnX1EUxZwxbPPzvb29LxzD+746DgQs8I4DZD9CAtsqAQu84MnDAYwFXgMYcDppKQMYkKgBDAiTlTKAYXlmGcBY4LXAC495JWcBJgVVRBPzL8hqFElCwAKvBV56sCzA0EQhPfMXCGRLRv+CI6UEMf9igdcCLzWUCXTMX2Co+hcYKCUH+xcLvOYv1Ggm0NG/gFC9PwJhslL6F5ZnlvdH8BaVqzkBoMDbJPTp3t7el9Yc1YTengXeCX18Ll4CeROwwAueDxzAWOA1gAGnk5YygAGJGsCAMFkpAxiWZ5YBjAVeC7zwmFdyFmBSUEU0Mf+CrEaRJAQs8FrgpQfLAgxNFNIzf4FAtmT0LzhSShDzLxZ4LfBSQ5lAx/wFhqp/gYFScrB/scBr/kKNZgId/QsI1fsjECYrpX9heWZ5fwRvUbmaExgq8DYajacuWrRoabvbnTdv3pyOjo4rhp4vy/KSvr6+ee2+73PjS8AC7/jy9tMksE0RsMALHjccwFjgNYABp5OWMoABiRrAgDBZKQMYlmeWAYwFXgu88JhXchZgUlBFNDH/gqxGkSQELPBa4KUHywIMTRTSM3+BQLZk9C84UkoQ8y8WeC3wUkOZQMf8BYaqf4GBUnKwf7HAa/5CjWYCHf0LCNX7IxAmK6V/YXlmeX8Eb1G5mhMYa4G3LMulRVHMGcR0UW9v76tqjmxCbs8C74Q8NhctgYlBwAIveE5wAGOB1wAGnE5aygAGJGoAA8JkpQxgWJ5ZBjAWeC3wwmNeyVmASUEV0cT8C7IaRZIQsMBrgZceLAswNFFIz/wFAtmS0b/gSClBzL9Y4LXASw1lAh3zFxiq/gUGSsnB/sUCr/kLNZoJdPQvIFTvj0CYrJT+heWZ5f0RvEXlak4AKvBeGBFfaKIqiuL8hQsXnlJzbBNuexZ4J9yRuWAJTBwCFnjBs4IDGAu8BjDgdNJSBjAgUQMYECYrZQDD8swygLHAa4EXHvNKzgJMCqqIJuZfkNUokoSABV4LvPRgWYChiUJ65i8QyJaM/gVHSgli/sUCrwVeaigT6Ji/wFD1LzBQSg72LxZ4zV+o0Uygo38BoXp/BMJkpfQvLM8s74/gLSpXcwJEgbevr++pPT09xw6VeMuyPLevr+9NNUc3obZngXdCHZeLlcDEImCBFzwvOICxwGsAA04nLWUAAxI1gAFhslIGMCzPLAMYC7wWeOExr+QswKSgimhi/gVZjSJJCFjgtcBLD5YFGJoopGf+AoFsyehfcKSUIOZfLPBa4KWGMoGO+QsMVf8CA6XkYP9igdf8hRrNBDr6FxCq90cgTFZK/8LyzPL+CN6icjUnQBV4m5g2LPFGxHt6e3vfXnN8E2Z7FngnzFG5UAlMPAIWeMEzgwMYC7wGMOB00lIGMCBRAxgQJitlAMPyzDKAscBrgRce80rOAkwKqogm5l+Q1SiShIAFXgu89GBZgKGJQnrmLxDIloz+BUdKCWL+xQKvBV5qKBPomL/AUPUvMFBKDvYvFnjN8s/cHgAAIABJREFUX6jRTKCjfwGhen8EwmSl9C8szyzvj+AtKldzAmMt8A6D5129vb1n1BzhhNieBd4JcUwuUgITk4AFXvDc4ADGAq8BDDidtJQBDEjUAAaEyUoZwLA8swxgLPBa4IXHvJKzAJOCKqKJ+RdkNYokIWCB1wIvPVgWYGiikJ75CwSyJaN/wZFSgph/scBrgZcaygQ65i8wVP0LDJSSg/2LBV7zF2o0E+joX0Co3h+BMFkp/QvLM8v7I3iLytWcwMYF3p6enjPKsjx8S9vu6+t76rx58+Z0dHRcMQweC7yZzI8F3kwOwmVIoI4ELPCCpwoHMBZ4DWDA6aSlDGBAogYwIExWygCG5ZllAGOB1wIvPOaVnAWYFFQRTcy/IKtRJAkBC7wWeOnBsgBDE4X0zF8gkC0Z/QuOlBLE/IsFXgu81FAm0DF/gaHqX2CglBzsXyzwmr9Qo5lAR/8CQvX+CITJSulfWJ5Z3h/BW1Su5gQ2VeCNiNM3t+2yLJc2C7xbwtIsAQ9qWODNZH4s8GZyEC5DAnUkYIEXPFU4gLHAawADTictZQADEjWAAWGyUgYwLM8sAxgLvBZ44TGv5CzApKCKaGL+BVmNIkkIWOC1wEsPlgUYmiikZ/4CgWzJ6F9wpJQg5l8s8FrgpYYygY75CwxV/wIDpeRg/2KB1/yFGs0EOvoXEKr3RyBMVkr/wvLM8v4I3qJyNSewcYG3+c26w2150aJFS7f0jAXe4QiO/88t8I4/cz9RAtsMAQu84FHDAYwFXgMYcDppKQMYkKgBDAiTlTKAYXlmGcBY4LXAC495JWcBJgVVRBPzL8hqFElCwAKvBV56sCzA0EQhPfMXCGRLRv+CI6UEMf9igdcCLzWUCXTMX2Co+hcYKCUH+xcLvOYv1Ggm0NG/gFC9PwJhslL6F5ZnlvdH8BaVqzmBjQu8xHYt8BIUWQ0LvCxP1SQggQ0IWOAFxwEOYCzwGsCA00lLGcCARA1gQJislAEMyzPLAMYCrwVeeMwrOQswKagimph/QVajSBICFngt8NKDZQGGJgrpmb9AIFsy+hccKSWI+RcLvBZ4qaFMoGP+AkPVv8BAKTnYv1jgNX+hRjOBjv4FhOr9EQiTldK/sDyzvD+Ct6hczQlY4K35AQ9uzwLvtnHO7lICW4WABV4QOxzAWOA1gAGnk5YygAGJGsCAMFkpAxiWZ5YBjAVeC7zwmFdyFmBSUEU0Mf+CrEaRJAQs8FrgpQfLAgxNFNIzf4FAtmT0LzhSShDzLxZ4LfBSQ5lAx/wFhqp/gYFScrB/scBr/kKNZgId/QsI1fsjECYrpX9heWZ5fwRvUbmaE7DAW/MDHtyeBd5t45zdpQS2CgELvCB2OICxwGsAA04nLWUAAxI1gAFhslIGMCzPLAMYC7wWeOExr+QswKSgimhi/gVZjSJJCFjgtcBLD5YFGJoopGf+AoFsyehfcKSUIOZfLPBa4KWGMoGO+QsMVf8CA6XkYP9igdf8hRrNBDr6FxCq90cgTFZK/8LyzPL+CN6icjUnsHGBd968eXPGsuVFixYt7enpOSMiTo+Id/X29jb/e/9sZQIWeLfyAfjxEqgzAQu84OnCAYwFXgMYcDppKQMYkKgBDAiTlTKAYXlmGcBY4LXAC495JWcBJgVVRBPzL8hqFElCwAKvBV56sCzA0EQhPfMXCGRLRv+CI6UEMf9igdcCLzWUCXTMX2Co+hcYKCUH+xcLvOYv1Ggm0NG/gFC9PwJhslL6F5ZnlvdH8BaVqzmBjQu8G5RvR7PzqrBrgXc06NK+Y4E3LV/VJbBNE7DACx4/HMBY4DWAAaeTljKAAYkawIAwWSkDGJZnlgGMBV4LvPCYV3IWYFJQRTQx/4KsRpEkBCzwWuClB8sCDE0U0jN/gUC2ZPQvOFJKEPMvFngt8FJDmUDH/AWGqn+BgVJysH+xwGv+Qo1mAh39CwjV+yMQJiulf2F5Znl/BG9RuZoT2FSBtyzLw0ez7aIorrTAOxpy6d+xwJuesZ8ggW2WgAVe8OjhAMYCrwEMOJ20lAEMSNQABoTJShnAsDyzDGAs8Frghce8krMAk4Iqoon5F2Q1iiQhYIHXAi89WBZgaKKQnvkLBLIlo3/BkVKCmH+xwGuBlxrKBDrmLzBU/QsMlJKD/YsFXvMXajQT6OhfQKjeH4EwWSn9C8szy/sjeIvK1ZzAxgVeYrt+Ay9BkdWwwMvyVE0CEtiAgAVecBzgAMYCrwEMOJ20lAEMSNQABoTJShnAsDyzDGAs8Frghce8krMAk4Iqoon5F2Q1iiQhYIHXAi89WBZgaKKQnvkLBLIlo3/BkVKCmH+xwGuBlxrKBDrmLzBU/QsMlJKD/YsFXvMXajQT6OhfQKjeH4EwWSn9C8szy/sjeIvK1ZyABd6aH/Dg9izwbhvn7C4lsFUIWOAFscMBjAVeAxhwOmkpAxiQqAEMCJOVMoBheWYZwFjgtcALj3klZwEmBVVEE/MvyGoUSULAAq8FXnqwLMDQRCE98xcIZEtG/4IjpQQx/2KB1wIvNZQJdMxfYKj6FxgoJQf7Fwu85i/UaCbQ0b+AUL0/AmGyUvoXlmeW90fwFpWrOQELvDU/4MHtWeDdNs7ZXUpgqxCwwAtihwMYC7wGMOB00lIGMCBRAxgQJitlAMPyzDKAscBrgRce80rOAkwKqogm5l+Q1SiShIAFXgu89GBZgKGJQnrmLxDIloz+BUdKCWL+xQKvBV5qKBPomL/AUPUvMFBKDvYvFnjNX6jRTKCjfwGhen8EwmSl9C8szyzvj+AtKldzAhZ4a37Ag9uzwLttnLO7lMBWIWCBF8QOBzAWeA1gwOmkpQxgQKIGMCBMVsoAhuWZZQBjgdcCLzzmlZwFmBRUEU3MvyCrUSQJAQu8FnjpwbIAQxOF9MxfIJAtGf0LjpQSxPyLBV4LvNRQJtAxf4Gh6l9goJQc7F8s8Jq/UKOZQEf/AkL1/giEyUrpX1ieWd4fwVtUruYENi7w9vT0nFGW5eGj2XZRFFf29vae0dSIiNMj4l3N/3k0Wr7DErDAy/JUTQIS2ICABV5wHOAAxgKvAQw4nbSUAQxI1AAGhMlKGcCwPLMMYCzwWuCFx7ySswCTgiqiifkXZDWKJCFggdcCLz1YFmBoopCe+QsEsiWjf8GRUoKYf7HAa4GXGsoEOuYvMFT9CwyUkoP9iwVe8xdqNBPo6F9AqN4fgTBZKf0LyzPL+yN4i8rVnMCmCryD5dvR7Lwq7FrgHQ26tO9Y4E3LV3UJbNMELPCCxw8HMBZ4DWDA6aSlDGBAogYwIExWygCG5ZllAGOB1wIvPOaVnAWYFFQRTcy/IKtRJAkBC7wWeOnBsgBDE4X0zF8gkC0Z/QuOlBLE/IsFXgu81FAm0DF/gaHqX2CglBzsXyzwmr9Qo5lAR/8CQvX+CITJSulfWJ5Z3h/BW1Su5gQ2LvDOmzdvzli2vGjRoqUWeMdCMM27FnjTcFVVAhKICAu84BjAAYwFXgMYcDppKQMYkKgBDAiTlTKAYXlmGcBY4LXAC495JWcBJgVVRBPzL8hqFElCwAKvBV56sCzA0EQhPfMXCGRLRv+CI6UEMf9igdcCLzWUCXTMX2Co+hcYKCUH+xcLvOYv1Ggm0NG/gFC9PwJhslL6F5ZnlvdH8BaVqzmBjQu8xHYt8BIUWQ0LvCxP1SQggQ0IWOAFxwEOYCzwGsCA00lLGcCARA1gQJislAEMyzPLAMYCrwVeeMwrOQswKagimph/QVajSBICFngt8NKDZQGGJgrpmb9AIFsy+hccKSWI+RcLvBZ4qaFMoGP+AkPVv8BAKTnYv1jgNX+hRjOBjv4FhOr9EQiTldK/sDyzvD+Ct6hczQlY4K35AQ9uzwLvtnHO7lICW4WABV4QOxzAWOA1gAGnk5YygAGJGsCAMFkpAxiWZ5YBjAVeC7zwmFdyFmBSUEU0Mf+CrEaRJAQs8FrgpQfLAgxNFNIzf4FAtmT0LzhSShDzLxZ4LfBSQ5lAx/wFhqp/gYFScrB/scBr/kKNZgId/QsI1fsjECYrpX9heWZ5fwRvUbmaE7DAW/MDHtyeBd5t45zdpQS2CgELvCB2OICxwGsAA04nLWUAAxI1gAFhslIGMCzPLAMYC7wWeOExr+QswKSgimhi/gVZjSJJCFjgtcBLD5YFGJoopGf+AoFsyehfcKSUIOZfLPBa4KWGMoGO+QsMVf8CA6XkYP9igdf8hRrNBDr6FxCq90cgTFZK/8LyzPL+CN6icjUnYIG35gc8uD0LvNvGObtLCWwVAhZ4QexwAGOB1wAGnE5aygAGJGoAA8JkpQxgWJ5ZBjAWeC3wwmNeyVmASUEV0cT8C7IaRZIQsMBrgZceLAswNFFIz/wFAtmS0b/gSClBzL9Y4LXASw1lAh3zFxiq/gUGSsnB/sUCr/kLNZoJdPQvIFTvj0CYrJT+heWZ5f0RvEXlak7AAm/ND3hwexZ4t41zdpcS2CoELPCC2OEAxgKvAQw4nbSUAQxI1AAGhMlKGcCwPLMMYCzwWuCFx7ySswCTgiqiifkXZDWKJCFggdcCLz1YFmBoopCe+QsEsiWjf8GRUoKYf7HAa4GXGsoEOuYvMFT9CwyUkoP9iwVe8xdqNBPo6F9AqN4fgTBZKf0LyzPL+yN4i8rVnIAF3pof8OD2LPBuG+fsLiWwVQhY4AWxwwGMBV4DGHA6aSkDGJCoAQwIk5UygGF5ZhnAWOC1wAuPeSVnASYFVUQT8y/IahRJQsACrwVeerAswNBEIT3zFwhkS0b/giOlBDH/YoHXAi81lAl0zF9gqPoXGCglB/sXC7zmL9RoJtDRv4BQvT8CYbJS+heWZ5b3R/AWlas5gaECb6Jtvqu3t/eMRNrKjoCABd4RwPJRCUhgZAQs8I6M1xafhgMYC7wGMOB00lIGMCBRAxgQJitlAMPyzDKAscBrgRce80rOAkwKqogm5l+Q1SiShIAFXgu89GBZgKGJQnrmLxDIloz+BUdKCWL+xQKvBV5qKBPomL/AUPUvMFBKDvYvFnjNX6jRTKCjfwGhen8EwmSl9C8szyzvj+AtKldzAhZ4a37Ag9uzwLttnLO7lMBWIWCBF8QOBzAWeA1gwOmkpQxgQKIGMCBMVsoAhuWZZQBjgdcCLzzmlZwFmBRUEU3MvyCrUSQJAQu8FnjpwbIAQxOF9MxfIJAtGf0LjpQSxPyLBV4LvNRQJtAxf4Gh6l9goJQc7F8s8Jq/UKOZQEf/AkL1/giEyUrpX1ieWd4fwVtUTgISqAEBC7w1OES3IIFcCVjgBU8GDmAs8BrAgNNJSxnAgEQNYECYrJQBDMszywDGAq8FXnjMKzkLMCmoIpqYf0FWo0gSAhZ4LfDSg2UBhiYK6Zm/QCBbMvoXHCkliPkXC7wWeKmhTKBj/gJD1b/AQCk52L9Y4DV/oUYzgY7+BYTq/REIk5XSv7A8s7w/greonAQkUAMCFnhrcIhuQQK5ErDAC54MHMBY4DWAAaeTljKAAYkawIAwWSkDGJZnlgGMBV4LvPCYV3IWYFJQRTQx/4KsRpEkBCzwWuClB8sCDE0U0jN/gUC2ZPQvOFJKEPMvFngt8FJDmUDH/AWGqn+BgVJysH+xwGv+Qo1mAh39CwjV+yMQJiulf2F5Znl/BG9ROQlIoAYELPDW4BDdggRyJWCBFzwZOICxwGsAA04nLWUAAxI1gAFhslIGMCzPLAMYC7wWeOExr+QswKSgimhi/gVZjSJJCFjgtcBLD5YFGJoopGf+AoFsyehfcKSUIOZfLPBa4KWGMoGO+QsMVf8CA6XkYP9igdf8hRrNBDr6FxCq90cgTFZK/8LyzPL+CN6ichKQQA0IWOCtwSG6BQnkSsACL3gycABjgdcABpxOWsoABiRqAAPCZKUMYFieWQYwFngt8MJjXslZgElBFdHE/AuyGkWSELDAa4GXHiwLMDRRSM/8BQLZktG/4EgpQcy/WOC1wEsNZQId8xcYqv4FBkrJwf7FAq/5CzWaCXT0LyBU749AmKyU/oXlmeX9EbxF5SQggRoQsMBbg0N0CxLIlYAFXvBk4ADGAq8BDDidtJQBDEjUAAaEyUoZwLA8swxgLPBa4IXHvJKzAJOCKqKJ+RdkNYokIWCB1wIvPVgWYGiikJ75CwSyJaN/wZFSgph/scBrgZcaygQ65i8wVP0LDJSSg/2LBV7zF2o0E+joX0Co3h+BMFkp/QvLM8v7I3iLyklAAjUgYIG3BofoFiSQKwELvODJwAGMBV4DGHA6aSkDGJCoAQwIk5UygGF5ZhnAWOC1wAuPeSVnASYFVUQT8y/IahRJQsACrwVeerAswNBEIT3zFwhkS0b/giOlBDH/YoHXAi81lAl0zF9gqPoXGCglB/sXC7zmL9RoJtDRv4BQvT8CYbJS+heWZ5b3R/AWlZOABGpAwAJvDQ7RLUggVwIWeMGTgQMYC7wGMOB00lIGMCBRAxgQJitlAMPyzDKAscBrgRce80rOAkwKqogm5l+Q1SiShIAFXgu89GBZgKGJQnrmLxDIloz+BUdKCWL+xQKvBV5qKBPomL/AUPUvMFBKDvYvFnjNX6jRTKCjfwGhen8EwmSl9C8szyzvj+AtKicBCdSAgAXeGhyiW5BArgQs8IInAwcwFngNYMDppKUMYECiBjAgTFbKAIblmWUAY4HXAi885pWcBZgUVBFNzL8gq1EkCQELvBZ46cGyAEMThfTMXyCQLRn9C46UEsT8iwVeC7zUUCbQMX+BoepfYKCUHOxfLPCav1CjmUBH/wJC9f4IhMlK6V9YnlneH8FbVE4CEqgBAQu8NThEtyCBXAlY4AVPBg5gLPAawIDTSUsZwIBEDWBAmKyUAQzLM8sAxgKvBV54zCs5CzApqCKamH9BVqNIEgIWeC3w0oNlAYYmCumZv0AgWzL6FxwpJYj5Fwu8FnipoUygY/4CQ9W/wEApOdi/WOA1f6FGM4GO/gWE6v0RCJOV0r+wPLO8P4K3qJwEJFADAhZ4a3CIbkECuRKwwAueDBzAWOA1gAGnk5YygAGJGsCAMFkpAxiWZ5YBjAVeC7zwmFdyFmBSUEU0Mf+CrEaRJAQs8FrgpQfLAgxNFNIzf4FAtmT0LzhSShDzLxZ4LfBSQ5lAx/wFhqp/gYFScrB/scBr/kKNZgId/QsI1fsjECYrpX9heWZ5fwRvUTkJSKAGBCzw1uAQ3YIEciVggRc8GTiAscBrAANOJy1lAAMSNYABYbJSBjAszywDGAu8FnjhMa/kLMCkoIpoYv4FWY0iSQhY4LXASw+WBRiaKKRn/gKBbMnoX3CklCDmXyzwWuClhjKBjvkLDFX/AgOl5GD/YoHX/IUazQQ6+hcQqvdHIExWSv/C8szy/gjeonISkEANCFjgrcEhuoWtRqBj1qxZzyqK4rb+/v4ftLGKjkMOOWTfRqPx981nBwYG/jB16tQbli5dum6Yd8f7vTa20t4jFnjb49TWU3AAY4HXAKatuds6DxnAgNwNYECYrJQBDMszywDGAq8FXnjMKzkLMCmoIpqYf0FWo0gSAhZ4LfDSg2UBhiYK6Zm/QCBbMvoXHCkliPkXC7wWeKmhTKBj/gJD1b/AQCk52L9Y4DV/oUYzgY7+BYTq/REIk5XSv7A8s7w/greonAQkUAMCFnhrcIhuYfwJHHrooXutW7fujIg4sSiK45cvX/6xLa2iu7v7cY1G46KIeMpGz32/LMvXrVixon9T74/3ezRJC7wgUTiAscBrAANOJy1lAAMSNYABYbJSBjAszywDGAu8FnjhMa/kLMCkoIpoYv4FWY0iSQhY4LXASw+WBRiaKKRn/gKBbMnoX3CklCDmXyzwWuClhjKBjvkLDFX/AgOl5GD/YoHX/IUazQQ6+hcQqvdHIExWSv/C8szy/gjeonISkEANCFjgrcEhuoXxI9Dd3f3wRqPRExGnRsQOzU8ersA7WML9UkQcGBHfj4iLI2KniJgXEYdGxA0dHR0vWLZs2U833Ml4v5eCogVekCocwFjgNYABp5OWMoABiRrAgDBZKQMYlmeWAYwFXgu88JhXchZgUlBFNDH/gqxGkSQELPBa4KUHywIMTRTSM3+BQLZk9C84UkoQ8y8WeC3wUkOZQMf8BYaqf4GBUnKwf7HAa/5CjWYCHf0LCNX7IxAmK6V/YXlmeX8Eb1E5CUigBgQs8NbgEN1CegJdXV1Ty7K8uCiKoyNiu4j4fUSsi4h9t1TgPeCAA7bfddddzy+K4oSIeO8dd9xxxo033nhvc8XTpk3bZYcddugriuKFZVkuvPPOOxcM/Wy830tF0AIvSBYOYCzwGsCA00lLGcCARA1gQJislAEMyzPLAMYCrwVeeMwrOQswKagimph/QVajSBICFngt8NKDZQGGJgrpmb9AIFsy+hccKSWI+RcLvBZ4qaFMoGP+AkPVv8BAKTnYv1jgNX+hRjOBjv4FhOr9EQiTldK/sDyzvD+Ct6icBCRQAwIWeGtwiG4hPYGurq49IuJrzW/RLcvy3LIs+zo6Os6LiBdvqcA7e/bsmWVZfjMibo+IZ/b399+04Wq7u7uf1Gg0mj+/tSzLo1asWPGz5s/H+71UBC3wgmThAMYCrwEMOJ20lAEMSNQABoTJShnAsDyzDGAs8Frghce8krMAk4Iqoon5F2Q1iiQhYIHXAi89WBZgaKKQnvkLBLIlo3/BkVKCmH+xwGuBlxrKBDrmLzBU/QsMlJKD/YsFXvMXajQT6OhfQKjeH4EwWSn9C8szy/sjeIvKSUACNSBggbcGh+gW0hM47LDDpqxevfqQjo6O5f39/Xd0dXXtFBF9wxV4u7q6FkREs+jbt2bNmtesXLly7YarnTFjxm6dnZ1fiIi5RVEcu3z58kubPx/v91IRtMALkoUDGAu8BjDgdNJSBjAgUQMYECYrZQDD8swygLHAa4EXHvNKzgJMCqqIJuZfkNUokoSABV4LvPRgWYChiUJ65i8QyJaM/gVHSgli/sUCrwVeaigT6Ji/wFD1LzBQSg72LxZ4zV+o0Uygo38BoXp/BMJkpfQvLM8s74/gLSonAQnUgIAF3hocolsYfwLtFHjnzJmzw6pVqxZGxEvLsuxZsWJFs/D7gD9z5syZtGrVqg9GxMkRcVZ/f/87xvu9lPQs8IJ04QDGAq8BDDidtJQBDEjUAAaEyUoZwLA8swxgLPBa4IXHvJKzAJOCKqKJ+RdkNSMQecKzXvyQSesG/q7RGNiriJjaKGPHjo6yiEbHfY2OxqrOgY6/dhTx+/7LF/9mBLK1fNQCrwVeerAtwNBEIT3zFwhkS0b/giOlBDH/YoHXAi81lAl0zF9gqPoXGCglB/sXC7zmL9RoJtDRv4BQvT8CYbJS+heWZ5b3R/AWlZOABGpAwAJvDQ7RLYw/gXYKvE984hN3X7t27Vcj4rBGo/GMa6655jubWumsWbPeVhTF2UPf0jt16tRdxvO9jb8VmKRpgRekCQcwFngNYMDppKUMYECiBjAgTFbKAIblmWUAY4HXAi885pWcBZgUVBFNzL8gq9mMyAFHHbX9lIGdn1aW8eQyojsipkfEXm1+5r1RFj8tinJFWZRXNQbKpT/5zpd+2ea7tXjMAq8FXnqQLcDQRCE98xcIZEtG/4IjpQQx/2KB1wIvNZQJdMxfYKj6FxgoJQf7Fwu85i/UaCbQ0b+AUL0/AmGyUvoXlmeW90fwFpWTgARqQMACbw0O0S2MP4F2CrxdXV17RMTXIuLQjo6OOcuWLbtyUyudPXv2K8uyvCQiPhsR8yNip/F8r7+/f/VICQ4Vc9t9b+HC5hcRj/7PwIr+uLfv4tEL1ODNSU85PCa/+N+xnSw48/y4a/UaTG8iCl1yzluzW3Zzzpvzvi3/2X7B66PzsQchCH52081x7qLPIVoTVWT2Ex4bJ734+dktf/VJzf91t+3+KXbeJXY890MYgE9/+Vux9MfXYHoTUag55815z+mP/iVC/8JPpP6FZ0ookv6FWM+GGusGBuLq634W/T/9RVz/85ui0WhgH7HPI/aMmdMOjO4nPDYeuVfz//yt9x/9i/6FnnD9C02U0dO/MBw3VNG/8EwJRdK/mL9E9X+Pmr8Qk8lqmL+wPJtq+heeKaFI+5fXvvu8uHvNPcTSJqyG/iXPo9O/sOeif2F5Umr6F4pkS4f0L7Nnz7Zjxx+RihKQQETzLxv4RwISGCmBdgq8hxxyyIEDAwNfj4gpRVEcuXz58k02azYu8HZ2du49nu9Z4B3p6W+d5+kAxgJvhAHM1pnl4T7VAGY4QiP7uQHMyHiN19MGMDxpMoChVmeB1wIvNUsb6uhfUlAduybpX8a+mvUKv//zX6u/3PGD5dfH2vvuo2Q3qzPtgEfHP3UfHN3Tmb+IlXzBo/gAC7wWeEcxNlt8Rf9CE2X0zF8YjvoXniOtSPoXC7wWeOn5pPTMXyiSLR39C8+UUKT9iwVe74+IuUyhoX9hqXp/xPKk1PQvFMk0/sUCL38+KkpAAusJWOB1EiQwCgLtFHhnzZp1UFEU32jKl2V51IoVK362qY/auMBbluW+4/neaAq87SIb+qbe/v7+Mf2u8Z+g9p+gbnfmRvKc/4TjSGiN67P+E0ggbv8JJBAmK+U/gcTyzPKfQNK/6F/gMa/k9C8pqCKamH8Z62oe//Sjp3d2FG+KCO6f7xjBoooirm804gPXX37pp0bw2oR49HvdM8sJsdB0i9S/wGz9J6hhoJQc/E9Qz5h7zF/LiIdSy5uIOvqXbE8N8y/T5x7z9CLi8mx3Og4LM38ZB8ij+wj9y+i4bfYt/QsMlJKD/cvBc4/5W0TsTi1vIuroX7I9Nf0LeDT6FxAmK6V/YXlmeX8Eb1E5CUigBgTGVKqrwf7dggRGRaCdAu/06dP3nDx58mVlWc7u6OiYs2zZsis39WEbF3jvu+9b6PUmAAAgAElEQVS+XcbzPQu8oxqB8X8JDmC8QLIAM/5D3PYnGsC0jWr4Bw1ghme0lZ4wgIHBe4EEA6Xk9C8Uyft1vEDCkVKCmH8Z7YKmzTl2l0mTyzOLMk4ZrQb7XvnDsuh45/XfXvxdVnfrqVngDf0LPH76FxgoJad/oUjqX3CSuCDmXyzwRpi/4PNJCepfKJKDOvoXGCglB/sXC7zeH1GjmUBH/wJC1b+AMFkp/QvL0wIvzFM5CUggDQELvGm4qlpzAu0UeLu6uvaIiK9FxKFbKvDOmjXrbUVRnB0RH5kyZcrrV61atdt4vrd06dJ1qY7Lb+AFycIBjAVeAxhwOmkpAxiQqAEMCJOVMoBheWYZwPgNvH4DLzzmlZwF3hRUEU3Mv4xmNQcfcexxEeW5Ucbeo3k/8Tsfvm7Jpc1S8YT/9loLvBZ46f+sWIChiUJ65i8QyJaM/gVHSgli/sUCrwVeaigT6Ji/wFD1LzBQSg72LxZ4zV+o0Uygo38BoXp/BMJkpfQvLM8s74/gLSonAQnUgIAF3hocolsYfwLtFHinT5++8+TJky8py/K4oiiOX758+cc2XumcOXMmrVq16oMRcXJEnNLf33/+eL+Xkp4FXpAuHMBY4DWAAaeTljKAAYkawIAwWSkDGJZnlgGMBV4LvPCYV3IWYFJQRTQx/zLS1Rw895gLIuLVI31vPJ8virg+Ik669tuX/s94fi79WRZ4LfDSM2UBhiYK6Zm/QCBbMvoXHCkliPkXC7wWeKmhTKBj/gJD1b/AQCk52L9Y4DV/oUYzgY7+BYTq/REIk5XSv7A8s7w/greonAQkUAMCFnhrcIhuYfwJtFPgba6qq6vrzIg4bejbdTf+ttuZM2c+rLOz8ytlWc7u6OiYu2zZsiu3xnupCFrgBcnCAYwFXgMYcDppKQMYkKgBDAiTlTKAYXlmGcBY4LXAC495JWcBJgVVRBPzL+2uZvoRx+5XlOWnIuLJ7b6ztZ8ri2Le9d9efMnWXsdoP98CrwXe0c7O5t6zAEMThfTMXyCQLRn9C46UEsT8iwVeC7zUUCbQMX+BoepfYKCUHOxfLPCav1CjmUBH/wJC9f4IhMlK6V9YnlneH8FbVE4CEqgBAQu8NThEtzD+BNot8HZ3dx/eaDSWRMSvIuKZ/f39N2242lmzZh1ZFMVXI+L7kydPPvaqq666tfnz8X4vFUELvCBZOICxwGsAA04nLWUAAxI1gAFhslIGMCzPLAMYC7wWeOExr+QswKSgimhi/qWd1cw88tgnNgbKL0TE3u08n9MzZRlnXH/5pe/KaU3trsUCrwXedmel3ecswLRLapyfM3/BgetfcKSUIOZfLPBa4KWGMoGO+QsMVf8CA6XkYP9igdf8hRrNBDr6FxCq90cgTFZK/8LyzPL+CN6ichKQQA0IWOCtwSG6hfEn0G6Bd9q0abvstNNOnyzL8gUR8ak1a9a8euXKlXc1V9zd3b3PwMDAp4uieFJRFPOWL1/e/Pak6s94v5eKoAVekCwcwFjgNYABp5OWMoABiRrAgDBZKQMYlmeWAYwFXgu88JhXchZgUlBFNDH/MtxqBgsyl0XE9sM9m/HPP3DdkkvfmPH6Nrk0C7wWeOmZtQBDE4X0zF8gkC0Z/QuOlBLE/IsFXgu81FAm0DF/gaHqX2CglBzsXyzwmr9Qo5lAR/8CQvX+CITJSulfWJ5Z3h/BW1ROAhKoAQELvDU4RLcw/gTaLfA2V9bd3f24RqPxpYg4MCJ+EhFfj4ipEXFcRDwkIi5Zs2bNKUPF3qHdjPd7KSha4AWpwgGMBV4DGHA6aSkDGJCoAQwIk5UygGF5ZhnAWOC1wAuPeSVnASYFVUQT8y9bWs3Mucce3ojyWxO8vFttsSiL9197+eI3I/THScQCrwVeetQswNBEIT3zFwhkS0b/giOlBDH/YoHXAi81lAl0zF9gqPoXGCglB/sXC7zmL9RoJtDRv4BQvT8CYbJS+heWZ5b3R/AWlZOABGpAwAJvDQ7RLYw/gZEUeJurGyzjfjginrbBam+LiP+YPHny+VddddWaTe1ivN+jSVrgBYnCAYwFXgMYcDppKQMYkKgBDAiTlTKAYXlmGcBY4LXAC495JWcBJgVVRBPzL5tbzROecewTOopyWR3Ku0N7LMritGsvX3w2cgLjIGKB1wIvPWYWYGiikJ75CwSyJaN/wZFSgph/scBrgZcaygQ65i8wVP0LDJSSg/2LBV7zF2o0E+joX0Co3h+BMFkp/QvLM8v7I3iLyklAAjUgYIG3BofoFiYMgWLGjBlTJ02atF9Zln9bs2bNn1auXLm2jdWP93ttLKm9RyzwtseprafgAMYCrwFMW3O3dR4ygAG5G8CAMFkpAxiWZ5YBjAVeC7zwmFdyFmBSUEU0Mf+yqdX8w2HPnbLDTpN/GBFPQFablUjx0uuWLP50VkvazGIs8FrgpefUAgxNFNIzf4FAtmT0LzhSShDzLxZ4LfBSQ5lAx/wFhqp/gYFScrB/scBr/kKNZgId/QsI1fsjECYrpX9heWZ5fwRvUTkJSKAGBCzw1uAQ3YIEciVggRc8GTiAscBrAANOJy1lAAMSNYABYbJSBjAszywDGAu8FnjhMa/kLMCkoIpoYv5lU6uZPveYLxQRxyIrzU9kIMqy+7rLv3hNfkt74Ios8FrgpWfUAgxNFNIzf4FAtmT0LzhSShDzLxZ4LfBSQ5lAx/wFhqp/gYFScrB/scBr/kKNZgId/QsI1fsjECYrpX9heWZ5fwRvUTkJSKAGBCzw1uAQ3YIEciVggRc8GTiAscBrAANOJy1lAAMSNYABYbJSBjAszywDGAu8FnjhMa/kLMCkoIpoYv5l49UcPPeYN0TEucgqsxUpfnTdksVPzHZ5gwuzwGuBl55RCzA0UUjP/AUC2ZLRv+BIKUHMv1jgtcBLDWUCHfMXGKr+BQZKycH+xQKv+Qs1mgl09C8gVO+PQJislP6F5Znl/RG8ReUkIIEaELDAW4NDdAsSyJWABV7wZOAAxgKvAQw4nbSUAQxI1AAGhMlKGcCwPLMMYCzwWuCFx7ySswCTgiqiifmXDVfz+KcfPb2zo7gOWWHmImVRnn39t794Ws7LtMBrgZeeTwswNFFIz/wFAtmS0b/gSClBzL9Y4LXASw1lAh3zFxiq/gUGSsnB/sUCr/kLNZoJdPQvIFTvj0CYrJT+heWZ5f0RvEXlJCCBGhCwwFuDQ3QLEsiVgAVe8GTgAMYCrwEMOJ20lAEMSNQABoTJShnAsDyzDGAs8Frghce8krMAk4Iqoon5lw1XM33usZcVUT4TWeEEEGkUxeyffHtxf65LtcBrgZeeTQswNFFIz/wFAtmS0b/gSClBzL9Y4LXASw1lAh3zFxiq/gUGSsnB/sUCr/kLNZoJdPQvIFTvj0CYrJT+heWZ5f0RvEXlJCCBGhCwwFuDQ3QLEsiVgAVe8GTgAMYCrwEMOJ20lAEMSNQABoTJShnAsDyzDGAs8Frghce8krMAk4Iqoon5l6HVTJ979IuKKD6LrG6iiJTxtesuv/Q5uS7XAq8FXno2LcDQRCE98xcIZEtG/4IjpQQx/2KB1wIvNZQJdMxfYKj6FxgoJQf7Fwu85i/UaCbQ0b+AUL0/AmGyUvoXlmeW90fwFpWTgARqQMACbw0O0S1IIFcCFnjBk4EDGAu8BjDgdNJSBjAgUQMYECYrZQDD8swygLHAa4EXHvNKzgJMCqqIJuZfhlZz8Nxjro+IJyCrm0AiRVk8+9rLF1+W45It8FrgpefSAgxNFNIzf4FAtmT0LzhSShDzLxZ4LfBSQ5lAx/wFhqp/gYFScrB/scBr/kKNZgId/QsI1fsjECYrpX9heWZ5fwRvUTkJSKAGBCzw1uAQ3YIEciVggRc8GTiAscBrAANOJy1lAAMSNYABYbJSBjAszywDGAu8FnjhMa/kLMCkoIpoYv6luZoZRxz9srIsPoGsbOKJfPe6JZc+PcdlW+C1wEvPpQUYmiikZ/4CgWzJ6F9wpJQg5l8s8FrgpYYygY75CwxV/wIDpeRg/2KB1/yFGs0EOvoXEKr3RyBMVkr/wvLM8v4I3qJyEpBADQhY4K3BIboFCeRKwAIveDJwAGOB1wAGnE5aygAGJGoAA8JkpQxgWJ5ZBjAWeC3wwmNeyVmASUEV0cT8S3M1Bz/j2P4oylnIyiagSEcUc65ZsvjK3JZugdcCLz2TFmBoopCe+QsEsiWjf8GRUoKYf7HAa4GXGsoEOuYvMFT9CwyUkoP9iwVe8xdqNBPo6F9AqN4fgTBZKf0LyzPL+yN4i8pJQAI1IGCBtwaH6BYkkCsBC7zgycABjAVeAxhwOmkpAxiQqAEMCJOVMoBheWYZwFjgtcALj3klZwEmBVVEk/MvRxz7tKIsv4OsauKKfOa6JZe+JLflW+C1wEvPpAUYmiikZ/4CgWzJ6F9wpJQg51/mHvP0IuJyamETUcf8JdtTM3+Bj0b/AgOl5GD/YoHX/IUazQQ6+hcQqv4FhMlK6V9YnlneH8FbVE4CEqgBAQu8NThEtyCBXAlY4AVPBg5gLPAawIDTSUsZwIBEDWBAmKyUAQzLM8sAxgKvBV54zCs5CzApqCKamH85eO7RH48oXo6sagKLFPete8i1S798e05bsMBrgZeeRwswNFFIz/wFAtmS0b/gSClBzL/4Dbx+Ay81lAl0zF9gqPoXGCglB/sXC7zmL9RoJtDRv4BQvT8CYbJS+heWZ5b3R/AWlZOABGpAwAJvDQ7RLUggVwIWeMGTgQMYC7wGMOB00lIGMCBRAxgQJitlAMPyzDKAscBrgRce80rOAkwKqogm4l+OPfbYzhtuL9chK5rgIkVZ9lx7+Rf7ctqGBV4LvPQ8WoChiUJ65i8QyJaM/gVHSgki/qW5GAu8FnipoUygY/4CQ9W/wEApOdi/WOA1f6FGM4GO/gWE6v0RCJOV0r+wPLO8P4K3qJwEJFADAhZ4a3CIbkECuRKwwAueDBzAWOA1gAGnk5YygAGJGsCAMFkpAxiWZ5YBjAVeC7zwmFdyFmBSUEU0Ef8y44ijn1+WxX8hK5roImV87brLL31OTtuwwGuBl55HCzA0UUjP/AUC2ZLRv+BIKUHEvzQXY4HXAi81lAl0zF9gqPoXGCglB/sXC7zmL9RoJtDRv4BQvT8CYbJS+heWZ5b3R/AWlZOABGpAwAJvDQ7RLUggVwIWeMGTgQMYC7wGMOB00lIGMCBRAxgQJitlAMPyzDKAscBrgRce80rOAkwKqogm4l9mHHH0hWVZnISsaOKL3HfgbsWOixcvHshlKxZ4LfDSs2gBhiYK6Zm/QCBbMvoXHCkliPiX5mIs8FrgpYYygY75CwxV/wIDpeRg/2KB1/yFGs0EOvoXEKr3RyBMVkr/wvLM8v4I3qJyEpBADQhY4K3BIboFCeRKwAIveDJwAGOB1wAGnE5aygAGJGoAA8JkpQxgWJ5ZBjAWeC3wwmNeyVmASUEV0UT8y/S5R68sojhoLCvaa4+HxlFPe3Ic8Oi/q2T+eMtf4htX/CB+efPvtii7/757x1FPfXI8Ys+HVc/dsequuPKqZXH1tf/7oPce9w8HxH77PLKtZQ40GvGLm3497OdvSqwsiqdf/+3F323rg8bhIQu8FnjpMbMAQxOF9MxfIJAtGf0LjpQSRPxLczEWeC3wUkOZQMf8BYaqf4GBUnKwf7HAa/5CjWYCHf0LCNX7IxAmK6V/YXlmeX8Eb1E5CUigBgQs8NbgEN2CBHIlYIEXPBk4gLHAawADTictZQADEjWAAWGyUgYwLM8sAxgLvBZ44TGv5CzApKCKaI7Zv8w86tiHNdaVt4xlNa95+Yvihc87MnbZeacHyKxec0985VtXxPsu/NiD5JuF39f1vCSe+qRDYvvJ2z3g52VZxv/+4sZ4/0WfiOt/dsP9Pzv99SfFvxz5tLaWet+6dfHxz385Lvzk59t6fsOHyoi3X7/k0veM+MVEL1jgtcBLj5YFGJoopGf+AoFsyehfcKSU4Jj9y9BCLPBa4KWGMoGO+QsMVf8CA6XkYP9igdf8hRrNBDr6FxCq90cgTFZK/8LyzPL+CN6ichKQQA0IWOCtwSG6BQnkSsACL3gycABjgdcABpxOWsoABiRqAAPCZKUMYFieWQYwFngt8MJjXslZgElBFdEcs3+Z+fQXPKPR0bFktKt5zSteFC85+jlVCbf57bnXrfxFrFs3ELMef1DsNnVKNBqNWPy1b8c5F1zygI/44Olviqc+qTuaZd2/3Hpb9W2522+3XfzD3+8XU3fdJYqiiBt+eXO89Zzz7v8W3VNfc3w8e+7hW1zqpI7O2H77ybHqrrvjQ4s+E1/6+uUj3lpuPsYCrwXeEQ/xMC9YgKGJQnrmLxDIloz+BUdKCY7ZvwwtxAKvBV5qKBPomL/AUPUvMFBKDvYvFnjNX6jRTKCjfwGh5pa7DG3N/MX8BRzzSipH/0LvUT0JSGDiE7DAO/HP0B1IIFsCFnjBo4EDGAu8BjDgdNJSBjAgUQMYECYr5QUSyzPLAMYCrwVeeMwrOQswKagimmP2Lwc/45iTo4gPj2Y1++79iDj/3W+NR+/9yKpke8YHL7r/G3P333fveO+pp8SB++8bf/zzX+It7znvAd+mu/B974xHPXzPuORzX4r/+uZ37//4nXfcMc5882tizpO6I8oyPveVb8b7L/p4W8trfuZ5Z7w59nnkw+N7P+6PBe98X1vvPfih4n+vW7L4CaN8GX/NCyQvkOihyvECSf+if6HnXP+SgiimOWb/MrQSC7wWeLGp5IXMX2Cm+hcYKCUH3x9Z4DV/oUYzgY7+BYTq/REIk5XSv7A8s7w/greonAQkUAMCFnhrcIhuQQK5ErDAC54MHMBY4DWAAaeTljKAAYkawIAwWSkDGJZnlgGMBRgLMPCYV3IWeFNQRTTH7F8OfsYxH4wiXjea1Tz7Gf8Up548LyZvt1188gtfjQs+8bkHyLzweUfGguP/PTqKIi769BfiE1/4yv0/f/Hznxk/uub6+79dd8MXD5nx+DjrzSfHnnvsHj++5idxwlve3dbymt/Qe+yzj4hVd6+Ocz6yKL659IdtvbeJh1Zft+TSnUf7Mv2eBV4LvPRMWYChiUJ65i8QyJaM/gVHSgmO2b8MLcQCrwVeaigT6Ji/wFD1LzBQSg72LxZ4zV+o0Uygo38BoXp/BMJkpfQvLM8s74/gLSonAQnUgIAF3hocoluQQK4ELPCCJwMHMBZ4DWDA6aSlDGBAogYwIExWygCG5ZllAGOB1wIvPOaVnAWYFFQRzTH7l4OPOPr/RVkcN5rVDBV4iyjiPy78eHz5W61v0m3qDf18u0mTqm/aXfiZS9v+mC/1fSia36jb/GbfF8wfvl88VPp92EMfEku+d1W8+ewPtf1Zm3pwXUfx0J9+a/GtYxKBXrbAa4EXGqX7ZSzA0EQhPfMXCGRLRv+CI6UEx+xfhhZigdcCLzWUCXTMX2Co+hcYKCUH+xcLvOYv1Ggm0NG/gFC9PwJhslL6F5ZnlvdH8BaVk4AEakDAAm8NDtEtSCBXAhZ4wZOBAxgLvAYw4HTSUgYwIFEDGBAmK2UAw/LMMoCxwGuBFx7zSs4CTAqqiOaY/cuMI45dUpblM0azmqHS7B4PfUh88bIlcfaH+x4gs+D4f4uXHP2cuHvNmjjr/N6qWNvOn333fkRccNbbYp9HPrztb+A9802vjmc94/C4/Y47q8/67g+vbuejNvtMZ0fxmBXfWnzjmESgly3wWuCFRul+GQswNFFIz/wFAtmS0b/gSCnBMfuXoYVY4LXASw1lAh3zFxiq/gUGSsnB/sUCr/kLNZoJdPQvIFTvj0CYrJT+heWZ5f0RvEXlJCCBGhCwwFuDQ3QLEsiVgAVe8GTgAMYCrwEMOJ20lAEMSNQABoTJShnAsDyzDGAs8Frghce8krMAk4Iqojlm/zJ97jHLiojZo13NGW84KZ47d07cvXpNXPSpL8Rnv/z1SupZT/+nOGXev8ceu+8W3/txfyx45/va/ogXP/+ZcfIrXxzbbz95k8XgjYXob99t6nd0dM645lufv67tRSd80AKvBV56vCzA0EQhPfMXCGRLRv+CI6UEx+xfhhZigdcCLzWUCXTMX2Co+hcYKCUH+xcLvOYv1Ggm0NG/gFC9PwJhslL6F5ZnlvdH8BaVk4AEakDAAm8NDtEtSCBXAhZ4wZOBAxgLvAYw4HTSUgYwIFEDGBAmK2UAw/LMMoCxwGuBFx7zSs4CTAqqiOaY/ctYC7w777hjnPO2BXHY7BlRFEXcdseqWDewLh62+0Oq//nqa34S7zz3wvjzX//W1ob333fveO+pp8SB++8bt95+R1vfpvv2186Po581N+66e3Wcc8Gi+MZ3f9DWZ23poY4ou69Z8sXlYxYCBCzwWuAFxugBEhZgaKKQnvkLBLIlo3/BkVKCY/YvQwuxwGuBlxrKBDrmLzBU/QsMlJKD/YsFXvMXajQT6OhfQKjeH4EwWSn9C8szy/sjeIvKSUACNSBggbcGh+gWJJArAQu84MnAAYwFXgMYcDppKQMYkKgBDAiTlTKAYXlmGcBY4LXAC495JWcBJgVVRHPM/oUo8L7mFS+K5/7znGiWeTf8c+/a++I7P/hRnH1+X9y9Zs2wG55+0IFx2oL58Zj99o1GoxGXXrYkzrngki2+13znfW87JR6x18Pi+z9eESe/45xhP6etB8py1nWXf/Gatp5N/JAFXgu89IhZgKGJQnrmLxDIloz+BUdKCY7ZvwwtxAKvBV5qKBPomL/AUPUvMFBKDvYvFnjNX6jRTKCjfwGhen8EwmSl9C8szyzvj+AtKicBCdSAgAXeGhyiW5BArgQs8IInAwcwFngNYMDppKUMYECiBjAgTFbKAIblmWUAY4HXAi885pWcBZgUVBHNMfuXg+cec0VEzBnNapqF3XPf+Yb4x1nTq8LtDb+6OVb85Oex5p574rDuGXHgfvtGR0dH9S28r3/XuVss8f7rc46Inn87NvbYfbe4b926+O8lV8a7P3TxsMtacPy/xUuOfk6sve++OG/RZ+IL//2tYd9p54Gys3js9d9c/It2nk39jAVeC7z0jFmAoYlCeuYvEMiWjP4FR0oJjtm/DC3EAq8FXmooE+iYv8BQ9S8wUEoO9i8WeM1fqNFMoKN/AaF6fwTCZKX0LyzPLO+P4C0qJwEJ1ICABd4aHKJbkECuBCzwgicDBzAWeA1gwOmkpQxgQKIGMCBMVsoAhuWZZQBjgdcCLzzmlZwFmBRUEc0x+5eD5x7zpYj4l9Gs5lUvOy5ecdzzq1f/6xvfifd8ZNEDZJrfzNss1243qTMWf+3bm/w23WYJ+E2venk86+n/FNtNmhR33nV3fPrS/46+z35x2CU1373kA++Kxx6wX9x082/jpa99e1vf9DuscEQMNNY+/H+/89U/t/Ns6mcs8FrgpWfMAgxNFNIzf4FAtmT0LzhSSnDM/mVoIRZ4LfBSQ5lAx/wFhqp/gYFScrB/scBr/kKNZgId/QsI1fsjECYrpX9heWZ5fwRvUTkJSKAGBCzw1uAQ3YIEciVggRc8GTiAscBrAANOJy1lAAMSNYABYbJSBjAszywDGAu8FnjhMa/kLMCkoIpojtm/zHjGMR8ti3jVaFbzuQvfFwcdsH/8/MZfxfFvOH2T5dmPffDdMevxB8Wvf/eHWPDO98bNv/vj/R+1/757x2kLemLm4x5b/f/94qZfx7kLPxnLr/tpW8t57hFz4i2vemXsuOMO8cXLlsTZH+5r6702Hhq4bsmlk9p4blwescBrgZceNAswNFFIz/wFAtmS0b/gSCnBMfuXoYVY4LXASw1lAh3zFxiq/gUGSsnB/sUCr/kLNZoJdPQvIFTvj0CYrJT+heWZ5f0RvEXlJCCBGhCwwFuDQ3QLEsiVgAVe8GTgAMYCrwEMOJ20lAEMSNQABoTJShnAsDyzDGAs8Frghce8krMAk4Iqojlm/zJj7jFvLiPeN9LVHDLj8XHWm0+OPffYPZZetTxOOX3TEqe//qT4lyOfFn+99bY47T8uiB+tuL76qGZ5972nLojH7LdvrBsYiMu+8714/4WfGNE36J5z6oI4cs5hseru1XHOBYviG9/9wUi3scnni6K86dpvf/EARAwQscBrgRcYowdIWIChiUJ65i8QyJaM/gVHSgmO2b8MLcQCrwVeaigT6Ji/wFD1LzBQSg72LxZ4zV+o0Uygo38BoXp/BMJkpfQvLM8s74/gLSonAQnUgIAF3hocoluQQK4ELPCCJwMHMBZ4DWDA6aSlDGBAogYwIExWygCG5ZllAGOB1wIvPOaVnAWYFFQRzTH7lxnPOOZ5ZRFfHulqNizwXtV/XZx06lmblDjzTa+O58yd86AC73ve+to48qlPjvvuWxef/uJ/xwUf/9yIlrDv3o+I89/91nj03o/c4jcAj0h08OEyiq9fv2Txs0bzbop3LPBa4KXnygIMTRTSM3+BQLZk9C84UkpwzP5laCEWeC3wUkOZQMf8BYaqf4GBUnKwf7HAa/5CjWYCHf0LCNX7IxAmK6V/YXlmeX8Eb1E5CUigBgQs8NbgEN2CBHIlYIEXPBk4gLHAawADTictZQADEjWAAWGyUgYwLM8sAxgLvBZ44TGv5CzApKCKaI7Zv0w/4tj9irL85WhW87kL3xcHHbB//PYPf44Fp783fnnz7x4g0yzZnvuON8Zj9vu7+PXv/hAL3vneuPl3f4wnd8+Md73x1bH7brvGku9dFW8++0Mj/vjnHjEn3vKqV8ZOO+4QX/n2FXHGBy4ascbmXigizrl2yaVvwwTHKGSB1wLvGEfoQa9bgKGJQnrmLxDIloz+BUdKCY7ZvwwtxAKvBV5qKBPomL/AUPUvMFBKDvYv/5+9t4HS86zvM//PO/JYsvVB+IE+OaoAACAASURBVN6GlEPxGhCpLM07I1d4E3QCTsBp2oZgvvLV2lBKAiGh2SbxgZTlOzmUxAkJUNdsgbOwYEIK4atx0iMf4gp75h3ZSRBZah+S7DYlLWBboh5L8rzPnud557HH4xmNNLpu6db9Xjqn5+xGmktzX/dt8/Nvfho54LV/oZ5mAo75BZTq149AmSzK/ML6zPLrR/ARxWlAAwUYcMBbwCV6BA3kasABL3gzcAHjgNcCBnydNMoCBjRqAQPKZFEWMKzPLAsYB7wOeOFn3uIcwKSwijCR/HLZlS9ulrfffbqf0euv/fH4yR/7kZiY6MXsnV+JN/36e+Nvv/mtFvOkxz8u3vQLr47n9C9r//9v+uwfxjvfe2P7//3qn3hxXPvyF0VVVfF/fvw/xO9+6OOn+1vHr7z22rj6R34oThw/Ee/7yCfi33/i06fNWPsDqhfdefNNvw8CzwjlgNcB7xk9oFU+2AEMbRTi2b9AIh/GmF9wpRQQyS/NJ+OA1wEv9SgTcOxfYKnmF1gohYPziwNe+xfqaSbgmF9AqX79CJTJoswvrM8sv34EH1GcBjRQgAEHvAVcokfQQK4GHPCCNwMXMA54LWDA10mjLGBAoxYwoEwWZQHD+syygHHA64AXfuYtzgFMCqsIE8kvl1354o9FxMtO9zO6eMuWePev/sv4B1O72jHuseMn4hv//ZuxuLgYT37i49vvjlvXdXzla3fHr777dx76Dr3d+LZXrV8NnXjwwVVHvu975xtjX/+y+Pa998X/8Z73xy1fnjvdT3/NX7/pxAVPGBz42Dcx4BmCHPA64D3DJ/SoD3cAQxuFePYvkMiHMeYXXCkFRPJL88k44HXASz3KBBz7F1iq+QUWSuHg/OKA1/6FepoJOOYXUKpfPwJlsijzC+szy68fwUcUpwENFGBg/a/SFHBIj6ABDZwbAw54Qe9wAeOA1wIGfJ00ygIGNGoBA8pkURYwrM8sCxgHvA544Wfe4hzApLCKMJH8ctkP/tg1UVejb497mj+aEe9r/9nL44ef//2xfevFj/jo/7mwEAf+82z81o0ffeg78za/4F+/4TXxoy/4gVP6ndYa8H7qht+Iv/fUp8TX/9//Gj/x2l+J5veCfvznO2/+5BUQC8E44HXAizykZRAHMLRRiGf/Aol8GGN+wZVSQCS/NJ+MA14HvNSjTMCxf4Glml9goRQOzi8OeO1fqKeZgGN+AaX69SNQJosyv7A+s/z6EXxEcRrQQAEGHPAWcIkeQQO5GnDAC94MXMA44LWAAV8njbKAAY1awIAyWZQFDOszywLGAa8DXviZtzgHMCmsIkwkv3zv817+pIneiW+c6Wf0fZdPxY5tW1vMA8eOx8G5O8lh7Zl+eqf08XUV1/3pH37ynaf0i8/SL3LA64CXfmoOYGijEM/+BRL5MMb8giulgEh+aT4ZB7wOeKlHmYBj/wJLNb/AQikcnF8c8Nq/UE8zAcf8Akr160egTBZlfmF9Zvn1I/iI4jSggQIMOOAt4BI9ggZyNeCAF7wZuIBxwGsBA75OGmUBAxq1gAFlsigLGNZnlgWMA14HvPAzb3EOYFJYRZhYfrnsyhd/OSIuRz6r8xkynHjGnX/88a/ldAQHvA546ffoAIY2CvHsXyCRD2PML7hSCojlFwe8DnipR5mAY/8CSzW/wEIpHJxfHPDav1BPMwHH/AJK9etHoEwWZX5hfWb59SP4iOI0oIECDDjgLeASPYIGcjXggBe8GbiAccBrAQO+ThplAQMatYABZbIoCxjWZ5YFjANeB7zwM29xDmBSWEWYZH55RxXxK8hndd5Cqr+98+abnpzbp++A1wEv/SYdwNBGIZ79CyTyYYz5BVdKAcn88rwq4o+oT+x85Ni/ZHtr9i/w1ZhfYKEUDs4vDnjtX6inmYBjfgGlml9AmSzK/ML6zPLrR/ARxWlAAwUYcMBbwCV6BA3kasABL3gzcAHjgNcCBnydNMoCBjRqAQPKZFEWMKzPLAsYB7wOeOFn3uIcwKSwijDNL4jGhyC33XnzJ/8BizxzmgNeB7xn/ooeSXAAQxuFePYvkMiHMeYXXCkFNL9QJtv/9Imb/vTmT74ERCIo84v5BXlIyyDmF9ooxIPziwNe+xfoZabAmF9Aq+YXUCaL8utHrM8sv34E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l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yNWAA17wZuACxgGvBQz4OmmUBQxo1AIGlMmiLGBYn1kWMA54HfDCz7zFOYBJYRVhml8QjSOI+QWUyaLML6xP8wvsE8PZv2AqO5D5BVdKAc0vlEnzC2gSR5lfYKUOeGGhFA7OLw547V+op5mAY34Bpdq/gDJZlPmF9Zll/wIfUZwGNFCAAQe8BVyiR9BArgYc8II3AxcwDngtYMDXSaMsYECjFjCgTBZlAcP6zLKAccDrgBd+5i3OAUwKqwjT/IJoHEHML6BMFmV+YX2aX2CfGM7+BVPZgcwvuFIKaH6hTJpfQJM4yvwCK3XACwulcHB+ccBr/0I9zQQc8wso1f4FlMmizC+szyz7F/iI4jSggQIMOOAt4BI9ggZyNeCAF7wZuIBxwGsBA75OGmUBAxq1gAFlsigLGNZnlgWMA14HvPAzb3EOYFJYRZjmF0TjCGJ+AWWyKPML69P8AvvEcPYvmMoOZH7BlVJA8wtl0vwCmsRR5hdYqQNeWCiFg/OLA177F+ppJuCYX0Cp9i+gTBZlfmF9Ztm/wEcUpwENFGDAAW8Bl+gRNJCrAQe84M3ABYwDXgsY8HXSKAsY0KgFDCiTRVnAsD6zLGAc8DrghZ95i3MAk8IqwjS/IBpHEPMLKJNFmV9Yn+YX2CeGs3/BVHYg8wuulAKaXyiT5hfQJI4yv8BKHfDCQikcnF8c8Nq/UE8zAcf8Akq1fwFlsijzC+szy/4FPqI4DWigAAMOeAu4RI+ggVwNOOAFbwYuYBzwWsCAr5NGWcCARi1gQJksygKG9ZllAeOA1wEv/MxbnAOYFFYRpvkF0TiCmF9AmSzK/ML6NL/APjGc/QumsgOZX3ClFND8Qpk0v4AmcZT5BVbqgBcWSuHg/OKA1/6FepoJOOYXUKr9CyiTRZlfWJ9Z9i/wEcVpQAMFGHDAW8AlegQN5GrAAS94M3AB44DXAgZ8nTTKAgY0agEDymRRFjCszywLGAe8DnjhZ97iHMCksIowzS+IxhHE/ALKZFHmF9an+QX2ieHsXzCVHcj8giulgOYXyqT5BTSJo8wvsFIHvLBQCgfnFwe89i/U00zAMb+AUu1fQJksyvzC+syyf4GPKE4DGijAgAPeAi7RI2ggVwMOeMGbgQsYB7wWMODrpFEWMKBRCxhQJouygGF9ZlnAOOB1wAs/8xbnACaFVYRpfkE0jiDmF1AmizK/sD7NL7BPDGf/gqnsQOYXXCkFNL9QJs0voEkcZX6BlTrghYVSODi/OOC1f6GeZgKO+QWUav8CymRR5hfWZ5b9C3xEcRrQQAEGHPAWcIkeQQO5GnDAC94MXMA44LWAAV8njbKAAY1awIAyWZQFDOszywLGAa8DXviZtzgHMCmsIkzzC6JxBDG/gDJZlPmF9Wl+gX1iOPsXTGUHMr/gSimg+YUyaX4BTeIo8wus1AEvLJTCwfnFAa/9C/U0E3DML6BU+xdQJosyv7A+s+xf4COK04AGCjDggLeAS/QIGsjVgANe8GbgAsYBrwUM+DpplAUMaNQCBpTJoixgWJ9ZFjAOeB3wws+8xTmASWEVYZpfEI0jiPkFlMmizC+sT/ML7BPD2b9gKjuQ+QVXSgHNL5RJ8wtoEkeZX2ClDnhhoRQOzi8OeO1fqKeZgGN+AaXav4AyWZT5hfWZZf8C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l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4hbwP79+/fdOzYse3Hjx/vrfWZLiwsHDl8+PDxNX6+t3fv3qcOh8OnNz+/uLj4Nzt27PjagQMHHlzn5Bv9OEyoA15MZfNV7Pd//9yh11BEB7wWMNRbSsCxgAGlWsCAMlmUBQzrM8sCxgGvA174mbc4BzAprCJM8wuicQQxv4AyWZT5hfVpfoF9Yjj7F0xlBzK/4EopoPmFMml+AU3iKPMLrNQBLyyUwsH5xQGv/Qv1NBNwzC+gVPsXUCaLMr+wPrPsX+AjitOABgow4IC3gEv0CHkbmJ6e3lPX9Rcj4olrfaa9Xm//7OzsLSt/fmZm5tnD4fB9EfF9K37uS3Vd/8L8/PxgNeZGP4426YAXNAoXMA54LWDA10mjLGBAoxYwoEwWZQHD+syygHHA64AXfuYtzgFMCqsI0/yCaBxBzC+gTBZlfmF9ml9gnxjO/gVT2YHML7hSCmh+oUyaX0CTOMr8Ait1wAsLpXBwfnHAa/9CPc0EHPMLKNX+BZTJoswvrM8s+xf4iOI0oIECDDjgLeASPULeBmZmZp47HA4PRMQ3IuKv1/hsf24wGNy2/OeWRrifiohLI+JLEfH+iLgoIl4ZEZdHxNd6vd6LZmdnv0J8XAqLDnhBq3AB44DXAgZ8nTTKAgY0agEDymRRFjCszywLGAe8DnjhZ97iHMCksIowzS+IxhHE/ALKZFHmF9an+QX2ieHsXzCVHcj8giulgOYXyqT5BTSJo8wvsFIHvLBQCgfnFwe89i/U00zAMb+AUu1fQJksyvzC+syyf4GPKE4DGijAgAPeAi7RI+RtYM+ePc/r9Xp/FBG/NhgMfvlUPttLLrnkwu3bt19fVdWrI+Jd991335vvuuuuY83H7ty5c+vmzZtvqKrqZXVdf+DIkSOv735uox93Kp/TRn6NA96NWFvjY+ACxgGvBQz4OmmUBQxo1AIGlMmiLGBYn1kWMA54HfDCz7zFOYBJYRVhml8QjSOI+QWUyaLML6xP8wvsE8PZv2AqO5D5BVdKAc0vlEnzC2gSR5lfYKUOeGGhFA7OLw547V+op5mAY34Bpdq/gDJZlPmF9Zll/wIfUZwGNFCAAQe8BVyiR8jbwPT09DV1Xd94OgPe6enpPXVdfzEi7o2IqwaDwd3LTzkzM/Oc4XDY/Py367p+4fz8/Febn9/ox6Uy6IAXNAsXMA54LWDA10mjLGBAoxYwoEwWZQHD+syygHHA64AXfuYtzgFMCqsI0/yCaBxBzC+gTBZlfmF9ml9gnxjO/gVT2YHML7hSCmh+oUyaX0CTOMr8Ait1wAsLpXBwfnHAa/9CPc0EHPMLKNX+BZTJoswvrM8s+xf4iOI0oIECDDjgLeASPULeBroBb1VV187NzX3wVD7bfr//+oj4zYi4YWFh4bWHDx8+vvzjdu/e/ZiJiYlPRMSVVVVdPTc398nm5zf6cafyOW3k1zjg3Yi1NT4GLmAc8FrAgK+TRlnAgEYtYECZLMoChvWZZQHjgNcBL/zMW5wDmBRWEab5BdE4gphfQJksyvzC+jS/wD4xnP0LprIDmV9wpRTQ/EKZNL+AJnGU+QVW6oAXFkrh4PzigNf+hXqaCTjmF1Cq/Qsok0WZX1ifWfYv8BHFaUADBRhwwFvAJXqEvA30XCtKXgAAIABJREFU+/23RsQbT3XAu3///s1Hjx79QET8VF3X/3x+fv6GlSfcv3//pqNHj74nIl4XEW8bDAZv2ujHpbTngBe0CxcwDngtYMDXSaMsYECjFjCgTBZlAcP6zLKAccDrgBd+5i3OAUwKqwjT/IJoHEHML6BMFmV+YX2aX2CfGM7+BVPZgcwvuFIKaH6hTJpfQJM4yvwCK3XACwulcHB+ccBr/0I9zQQc8wso1f4FlMmizC+szyz7F/iI4jSggQIMOOAt4BI9Qt4G+v3+uyLil4bD4fMPHTr0x+t9tvv27Xvs8ePHPxMRV5zsY6ampq6rqurt3Xfp3bFjx9aNfNzK7+673ud3Oj/vgPd0bK3za+ECxgGvBQz4OmmUBQxo1AIGlMmiLGBYn1kWMA54HfDCz7zFOYBJYRVhml8QjSOI+QWUyaLML6xP8wvsE8PZv2AqO5D5BVdKAc0vlEnzC2gSR5lfYKUOeGGhFA7OLw547V+op5mAY34Bpdq/gDJZlPmF9Zll/wIfUZwGNFCAAQe8BVyiR8jXwM6dOye3bNny3oh41YrP8p6IuDkifm0wGBwadXyjH/1+//ER8dmIuLzX6+2fnZ29ZbUTTk9PX1PX9Y0R8dEl/kUb+bjBYHD/6Rrshrmn+nEf+EDzDYU3/mNxfhDHbnj/xgEFfOSm73tuTL7iJ7CTvP6t18d37l/AeOcj6MZ3/nJ2n3bzzpv3Ps4/Lnz9G2Limc9CFHz17r+Kd/+7jyGs8xUy/fefGa95xT/J7tO//zUr/2cxu08x6SdUXbw1trz7N7Df4yP/4T/GgduaODG+P5p33rz3nH6YXyLML/yLNL/wTgmi+YWw+DDD/ML6pGjmF8rkwxzzC++UIJpfCIuPZJhfeKcE0fxCWDS/sBZ5mvmFd2p+4Z0SRDq//NxbfjP+58IDxKd23jLML3lenfmFvRf7F9YnRTO/UCbT9C/T09Nu7PgrkqgBDUQ0f9jAHxrQQCoD/X6/GdXeEBGvWOP3OBERb9u2bds7Dhw48GDza/bu3Xvp4uLi5yNiW1VVL5ibm1t1kbNywDsxMfGUjXycA95Ut89y6QLGAW+EBQz7RimaBQxlcsSxgGF9UjQLGMpkmgKG+uwc8Drgpd7Sco75JYXVM2eaX87c4XKC+YX1SdHML5RJ8wtvkiXav7A+G5r5hXdKEM0vhMWHGeYX1idFM79QJs0vvEmWSOcXB7zmF/aFcjTzC+eyIZlfWJ8UzfxCmUyTXxzw8vcjUQMaGBlwwOtL0MDZN9Cbnp7+X+u6fldENN8W8URVVa+cm5v7cPOpTE1NPauqqi80/991Xb9wfn7+q6t9iisHvHVdP3UjH7eRAe+pKuu+U+9gMDijf9f4V1D7V1Cf6ps7nV/nX+F4OrbO6q/1r0ACdftXIIEyWZR/BRLrM8u/Asn8Yn6Bn3mLM7+ksIowzS+IxhHE/ALKZFHmF9an+QX2ieHgv4J695Uv/mYd8Tjs8zsPQeaXbC/N/AJejfkFlMmizC+sT/ML7BPDwfnlsitf/K2IeCz2+Z2HIPNLtpdmfgGvxvwCymRR5hfWZ5b5BT6iOA1ooAADZzSqK+D8HkED58zAzp07t27ZsuV3IuKnIuLmxcXFl9xxxx337tq164mTk5Ofq+t6utfr7Z+dnb1ltU9y5YD3xIkTWzfycQ54z9kTOL3fGC5g/AKSA5jTe4Bn9VdbwIC6LWBAmSzKAob1mWUB44DXAS/8zFucX0BKYRVhml8QjSOI+QWUyaLML6xP8wvsE8PZv2AqO5D5BVdKAc0vlEnzC2gSR5lfYKVVxEvuuPmTN8HYM8LZv/D9iwNe+5cz+ocy7QebX0C/9i+gTBZlfmF9Ztm/wEcUpwENFGDAAW8Bl+gRzl8DMzMzzxkOh1+MiP8+MTFx1e233/61fr//+Ij4bERcfrIB79TU1HVVVb09In5727Ztbzh69OhjNvJxBw4ceDCVQb8DL2jWLyCBMkcov4CEK6WAFjCUSb+ABJrEURYwsFK/gAQLpXDmF8rkQxzzC66UAppfKJPmF9AkjjK/wErNL7BQCmd+oUyaX3CTOND8Aip1AAPKZFHmF9ZnlgMYB7wOeOFn7tePUgjlmOYXzqV/gBp0CaPML7DQHPsX+IjiNKCBAgw44C3gEj3C+WtgamrqWVVVfaE5QV3XL5yfn//qrl27Lp6cnLyxruuXVlV17dzc3AdXnnD//v2bjh49+p6IeF1E/PxgMLh+ox+X0p4DXtCuX0ACZY5QDmBwpRTQAoYy6QAGNImjLGBgpTkWMH4Bif8Ckn+DgPkF/lcHiTO/gDYdwIAyWZT5hfXpAAb2ieHsXzCVHcj+BVdKAc0vlEn7F9AkjjK/wErtX2ChFA7OL34HXvsX6mkm4JhfQKn2L6BMFmV+YX1m2b/ARxSnAQ0UYMABbwGX6BHOXwPT09N76rpuvgPvtyYmJn749ttv/3pzmn6//9aIeGP33XVXfpfcPXv2PGFiYuLTdV1P93q9K2dnZ285k49LZdABL2gWLmAcwFjAgK+TRlnAgEYtYECZLMoChvWZZQHjgNcBL/zMW5wDmBRWEab5BdE4gphfQJksyvzC+jS/wD4xnP0LprIDmV9wpRTQ/EKZNL+AJnGU+QVW6oAXFkrh4PzigNf+hXqaCTjmF1Cq/Qsok0WZX1ifWfYv8BHFaUADBRhwwFvAJXqE89ZANT09fV1d12+rqupT999//08fPnz4O81pZmZmnjscDm+OiGbQe9VgMLh7+SmnpqZeUFXVZyLiS5OTk1cfPHjw22fycakMOuAFzcIFjANeCxjwddIoCxjQqAUMKJNFWcCwPrMsYBzwOuCFn3mLcwCTwirCNL8gGkcQ8wsok0WZX1if5hfYJ4azf8FUdiDzC66UAppfKJPmF9AkjjK/wEod8MJCKRycXxzw2r9QTzMBx/wCSrV/AWWyKPML6zPL/gU+ojgNaKAAAw54C7hEj5CvgT179jx1YmLiaVu3bv2T5d9F95JLLrlwx44d10TEeyJiIiJ+dDAYfK47yc6dO7dedNFFH6rr+kUR8eGFhYWfXTbu/Z7FxcWPVFX1nKqqXjk3N/fhM/24VAYd8IJm4QLGAa8FDPg6aZQFDGjUAgaUyaIsYFifWRYwDngd8MLPvMU5gElhFWGaXxCNI4j5BZTJoswvrE/zC+wTw9m/YCo7kPkFV0oBzS+USfMLaBJHmV9gpQ54YaEUDs4vDnjtX6inmYBjfgGl2r+AMlmU+YX1mWX/Ah9RnAY0UIABB7wFXKJHyNfA1NTUs6qq+kJEXBgRfxgRf1lV1fa6rq+KiEsj4kREXLdt27bfXD7wbU40MzPz7OFw+KmlX/dnEfH5iNgRES+NiO+KiBsXFhZ+vhv2dhY2+nEpLDrgBa3CBYwDXgsY8HXSKAsY0KgFDCiTRVnAsD6zLGAc8DrghZ95i3MAk8IqwjS/IBpHEPMLKJNFmV9Yn+YX2CeGs3/BVHYg8wuulAKaXyiT5hfQJI4yv8BKHfDCQikcnF8c8Nq/UE8zAcf8Akq1fwFlsijzC+szy/4FPqI4DWigAAMOeAu4RI+Qr4HLL7/8KYuLizfUdf2CVT7LL0XE2waDwR9FxHC1UyyNcX8rIn5g2c/fExG/Pjk5ef3BgwcXyI+jTTrgBY3CBYwDXgsY8HXSKAsY0KgFDCiTRVnAsD6zLGAc8DrghZ95i3MAk8IqwjS/IBpHEPMLKJNFmV9Yn+YX2CeGs3/BVHYg8wuulAKaXyiT5hfQJI4yv8BKHfDCQikcnF8c8Nq/UE8zAcf8Akq1fwFlsijzC+szy/4FPqI4DWigAAMOeAu4RI+Qv4Errrhi2wMPPLA1Ip4eEX+9efPme2699dajp/iZV7t3796xadOmp9V1/a2FhYVvHD58+PgpfOxGP+4U0Kf2SxzwnpqnU/pVcAHjgNcC5pTe3bn5RRYwoHc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yNWAA17wZuACxgGvBQz4OmmUBQxo1AIGlMmiLGBYn1kWMA54HfDCz7zFOYBJYRVhml8QjSOI+QWUyaLML6xP8wvsE8PZv2AqO5D5BVdKAc0vlEnzC2gSR5lfYKUOeGGhFA7OLw547V+op5mAY34Bpdq/gDJZlPmF9Zll/wIfUZwGNFCAAQe8BVyiR9BArgYc8II3AxcwDngtYMDXSaMsYECjFjCgTBZlAcP6zLKAccDrgBd+5i3OAUwKqwjT/IJoHEHML6BMFmV+YX2aX2CfGM7+BVPZgcwvuFIKaH6hTJpfQJM4yvwCK3XACwulcHB+ccBr/0I9zQQc8wso1f4FlMmizC+szyz7F/iI4jSggQIMOOAt4BI9ggZyNeCAF7wZuIBxwGsBA75OGmUBAxq1gAFlsigLGNZnlgWMA14HvPAzb3EOYFJYRZjmF0TjCGJ+AWWyKPML69P8AvvEcPYvmMoOZH7BlVJA8wtl0vwCmsRR5hdYqQNeWCiFg/OLA177F+ppJuCYX0Cp9i+gTBZlfmF9Ztm/wEcUpwENFGDAAW8Bl+gRNJCrAQe84M3ABYwDXgsY8HXSKAsY0KgFDCiTRVnAsD6zLGAc8DrghZ95i3MAk8IqwjS/IBpHEPMLKJNFmV9Yn+YX2CeGs3/BVHYg8wuulAKaXyiT5hfQJI4yv8BKHfDCQikcnF8c8Nq/UE8zAcf8Akq1fwFlsijzC+szy/4FPqI4DWigAAMOeAu4RI+ggVwNOOAFbwYuYBzwWsCAr5NGWcCARi1gQJksygKG9ZllAeOA1wEv/MxbnAOYFFYRpvkF0TiCmF9AmSzK/ML6NL/APjGc/QumsgOZX3ClFND8Qpk0v4AmcZT5BVbqgBcWSuHg/OKA1/6FepoJOOYXUKr9CyiTRZlfWJ9Z9i/wEcVpQAMFGHDAW8AlegQN5GrAAS94M3AB44DXAgZ8nTTKAgY0agEDymRRFjCszywLGAe8DnjhZ97iHMCksIowzS+IxhHE/ALKZFHmF9an+QX2ieHsXzCVHcj8giulgOYXyqT5BTSJo8wvsFIHvLBQCgfnFwe89i/U00zAMb+AUu1fQJksyvzC+syyf4GPKE4DGijAgAPeAi7RI2ggVwMOeMGbgQsYB7wWMODrpFEWMKBRCxhQJouygGF9ZlnAOOB1wAs/8xbnACaFVYRpfkE0jiDmF1AmizK/sD7NL7BPDGf/gqnsQOYXXCkFNL9QJs0voEkcZX6BlTrghYVSODi/OOC1f6GeZgKO+QWUav8CymRR5hfWZ5b9C3xEcRrQQAEGHPAWcIkeQQO5GnDAC94MXMA44LWAAV8njbKAAY1awIAyWZQFDOszywLGAa8DXviZtzgHMCmsIkzzC6JxBDG/gDJZlPmF9Wl+gX1iOPsXTGUHMr/gSimg+YUyaX4BTeIo8wus1AEvLJTCwfnFAa/9C/U0E3DML6BU+xdQJosyv7A+s+xf4COK04AGCjDggLeAS/QIGsjVgANe8GbgAsYBrwUM+DpplAUMaNQCBpTJoixgWJ9ZFjAOeB3wws+8xTmASWEVYZpfEI0jiPkFlMmizC+sT/ML7BPD2b9gKjuQ+QVXSgHNL5RJ8wtoEkeZX2ClDnhhoRQOzi8OeO1fqKeZgGN+AaXav4AyWZT5hfWZZf8C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l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yNWAA17wZuACxgGvBQz4OmmUBQxo1AIGlMmiLGBYn1kWMA54HfDCz7zFOYBJYRVhml8QjSOI+QWUyaLML6xP8wvsE8PZv2AqO5D5BVdKAc0vlEnzC2gSR5lfYKUOeGGhFA7OLw547V+op5mAY34Bpdq/gDJZlPmF9Zll/wIfUZwGNFCAAQe8BVyiR9BArgYc8II3AxcwDngtYMDXSaMsYECjFjCgTBZlAcP6zLKAccDrgBd+5i3OAUwKqwjT/IJoHEHML6BMFmV+YX2aX2CfGM7+BVPZgcwvuFIKaH6hTJpfQJM4yvwCK3XACwulcHB+ccBr/0I9zQQc8wso1f4FlMmizC+szyz7F/iI4jSggQIMOOAt4BI9ggZyNeCAF7wZuIBxwGsBA75OGmUBAxq1gAFlsigLGNZnlgWMA14HvPAzb3EOYFJYRZjmF0TjCGJ+AWWyKPML69P8AvvEcPYvmMoOZH7BlVJA8wtl0vwCmsRR5hdYqQNeWCiFg/OLA177F+ppJuCYX0Cp9i+gTBZlfmF9Ztm/wEcUpwENFGDAAW8Bl+gRNJCrAQe84M3ABYwDXgsY8HXSKAsY0KgFDCiTRVnAsD6zLGAc8DrghZ95i3MAk8IqwjS/IBpHEPMLKJNFmV9Yn+YX2CeGs3/BVHYg8wuulAKaXyiT5hfQJI4yv8BKHfDCQikcnF8c8Nq/UE8zAcf8Akq1fwFlsijzC+szy/4FPqI4DWigAAMOeAu4RI+ggVwNOOAFbwYuYBzwWsCAr5NGWcCARi1gQJksygKG9ZllAeOA1wEv/MxbnAOYFFYRpvkF0TiCmF9AmSzK/ML6NL/APjGc/QumsgOZX3ClFND8Qpk0v4AmcZT5BVbqgBcWSuHg/OKA1/6FepoJOOYXUKr9CyiTRZlfWJ9Z9i/wEcVpQAMFGHDAW8AlegQN5GrAAS94M3AB44DXAgZ8nTTKAgY0agEDymRRFjCszywLGAe8DnjhZ97iHMCksIowzS+IxhHE/ALKZFHmF9an+QX2ieHsXzCVHcj8giulgOYXyqT5BTSJo8wvsFIHvLBQCgfnFwe89i/U00zAMb+AUu1fQJksyvzC+syyf4GPKE4DGijAgAPeAi7RI2ggVwMOeMGbgQsYB7wWMODrpFEWMKBRCxhQJouygGF9ZlnAOOB1wAs/8xbnACaFVYRpfkE0jiDmF1AmizK/sD7NL7BPDGf/gqnsQOYXXCkFNL9QJs0voEkcZX6BlTrghYVSODi/OOC1f6GeZgKO+QWUav8CymRR5hfWZ5b9C3xEcRrQQAEGHPAWcIkeQQO5GnDAC94MXMA44LWAAV8njbKAAY1awIAyWZQFDOszywLGAa8DXviZtzgHMCmsIkzzC6JxBDG/gDJZlPmF9Wl+gX1iOPsXTGUHMr/gSimg+YUyaX4BTeIo8wus1AEvLJTCwfnFAa/9C/U0E3DML6BU+xdQJosyv7A+s+xf4COK04AGCjDggLeAS/QIGsjVgANe8GbgAsYBrwUM+DpplAUMaNQCBpTJoixgWJ9ZFjAOeB3wws+8xTmASWEVYZpfEI0jiPkFlMmizC+sT/ML7BPD2b9gKjuQ+QVXSgHNL5RJ8wtoEkeZX2ClDnhhoRQOzi8OeO1fqKeZgGN+AaXav4AyWZT5hfWZZf8C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mfJvK9AAAgAElEQVR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yNWAA17wZuACxgGvBQz4OmmUBQxo1AIGlMmiLGBYn1kWMA54HfDCz7zFOYBJYRVhml8QjSOI+QWUyaLML6xP8wvsE8PZv2AqO5D5BVdKAc0vlEnzC2gSR5lfYKUOeGGhFA7OLw547V+op5mAY34Bpdq/gDJZlPmF9Zll/wIfUZwGNFCAAQe8BVyiR9BArgYc8II3AxcwDngtYMDXSaMsYECjFjCgTBZlAcP6zLKAccDrgBd+5i3OAUwKqwjT/IJoHEHML6BMFmV+YX2aX2CfGM7+BVPZgcwvuFIKaH6hTJpfQJM4yvwCK3XACwulcHB+ccBr/0I9zQQc8wso1f4FlMmizC+szyz7F/iI4jSggQIMOOAt4BI9ggZyNeCAF7wZuIBxwGsBA75OGmUBAxq1gAFlsigLGNZnlgWMA14HvPAzb3EOYFJYRZjmF0TjCGJ+AWWyKPML69P8AvvEcPYvmMoOZH7BlVJA8wtl0vwCmsRR5hdYqQNeWCiFg/OLA177F+ppJuCYX0Cp9i+gTBZlfmF9Ztm/wEcUpwENFGDAAW8Bl+gRNJCrAQe84M3ABYwDXgsY8HXSKAsY0KgFDCiTRVnAsD6zLGAc8DrghZ95i3MAk8IqwjS/IBpHEPMLKJNFmV9Yn+YX2CeGs3/BVHYg8wuulAKaXyiT5hfQJI4yv8BKHfDCQikcnF8c8Nq/UE8zAcf8Akq1fwFlsijzC+szy/4FPqI4DWigAAMOeAu4RI+ggVwNOOAFbwYuYBzwWsCAr5NGWcCARi1gQJksygKG9ZllAeOA1wEv/MxbnAOYFFYRpvkF0TiCmF9AmSzK/ML6NL/APjGc/QumsgOZX3ClFND8Qpk0v4AmcZT5BVbqgBcWSuHg/OKA1/6FepoJOOYXUKr9CyiTRZlfWJ9Z9i/wEcVpQAMFGHDAW8AlegQN5GrAAS94M3AB44DXAgZ8nTTKAgY0agEDymRRFjCszywLGAe8DnjhZ97iHMCksIowzS+IxhHE/ALKZFHmF9an+QX2ieHsXzCVHcj8giulgOYXyqT5BTSJo8wvsFIHvLBQCgfnFwe89i/U00zAMb+AUu1fQJksyvzC+syyf4GPKE4DGijAgAPeAi7RI2ggVwMOeMGbgQsYB7wWMODrpFEWMKBRCxhQJouygGF9ZlnAOOB1wAs/8xbnACaFVYRpfkE0jiDmF1AmizK/sD7NL7BPDGf/gqnsQOYXXCkFNL9QJs0voEkcZX6BlTrghYVSODi/OOC1f6GeZgKO+QWUav8CymRR5hfWZ5b9C3xEcRrQQAEGHPAWcIkeQQO5GnDAC94MXMA44LWAAV8njbKAAY1awIAyWZQFDOszywLGAa8DXviZtzgHMCmsIkzzC6JxBDG/gDJZlPmF9Wl+gX1iOPsXTGUHMr/gSimg+YUyaX4BTeIo8wus1AEvLJTCwfnFAa/9C/U0E3DML6BU+xdQJosyv7A+s+xf4COK04AGCjDggLeAS/QIGsjVgANe8GbgAsYBrwUM+DpplAUMaNQCBpTJoixgWJ9ZFjAOeB3wws+8xTmASWEVYZpfEI0jiPkFlMmizC+sT/ML7BPD2b9gKjuQ+QVXSgHNL5RJ8wtoEkeZX2ClDnhhoRQOzi8OeO1fqKeZgGN+AaXav4AyWZT5hfWZZf8CH1GcBjRQgAEHvAVcokfQQK4GHPCCNwMXMA54LWDA10mjLGBAoxYwoEwWZQHD+syygHHA64AXfuYtzgFMCqsI0/yCaBxBzC+gTBZlfmF9ml9gnxjO/gVT2YHML7hSCmh+oUyaX0CTOMr8Ait1wAsLpXBwfnHAa/9CPc0EHPMLKNX+BZTJoswvrM8s+xf4iOI0oIECDDjgLeASPYIGcjXggBe8GbiAccBrAQO+ThplAQMatYABZbIoCxjWZ5YFjANeB7zwM29xDmBSWEWY5hdE4whifgFlsijzC+vT/AL7xHD2L5jKDmR+wZVSQPMLZdL8AprEUeYXWKkDXlgohYPziwNe+xfqaSbgmF9AqfYvoEwWZX5hfWbZv8BHFKcBDRRgwAFvAZfoETSQqwEHvODNwAWMA14LGPB10igLGNCoBQwok0VZwLA+syxgHPA64IWfeYtzAJPCKsI0vyAaRxDzCyiTRZlfWJ/mF9gnhrN/wVR2IPMLrpQCml8ok+YX0CSOMr/ASh3wwkIpHJxfHPDav1BPMwHH/AJKtX8BZbIo8wvrM8v+BT6iOA1ooAADDngLuESPoIFcDTjgBW8GLmAc8FrAgK+TRlnAgEYtYECZLMoChvWZZQHjgNcBL/zMW5wDmBRWEab5BdE4gphfQJksyvzC+jS/wD4xnP0LprIDmV9wpRTQ/EKZNL+AJnGU+QVW6oAXFkrh4PzigNf+hXqaCTjmF1Cq/Qsok0WZX1ifWfYv8BHFaUADBRhwwFvAJXoEDeRqwAEveDNwAeOA1wIGfJ00ygIGNGoBA8pkURYwrM8sCxgHvA544Wfe4hzApLCKMM0viMYRxPwCymRR5hfWp/kF9onh7F8wlR3I/IIrpYDmF8qk+QU0iaPML7BSB7ywUAoH5xcHvPYv1NNMwDG/gFLtX0CZLMr8wvrMsn+BjyhOAxoowIAD3gIu0SNoIFcDDnjBm4ELGAe8FjDg66RRFjCgUQsYUCaLsoBhfWZZwDjgdcALP/MW5wAmhVWEaX5BNI4g5hdQJosyv7A+zS+wTwxn/4Kp7EDmF1wpBTS/UCbNL6BJHGV+gZU64IWFUjg4vzjgtX+hnmYCjvkFlGr/AspkUeYX1meW/Qt8RHEa0EABBhzwFnCJHkEDuRpwwAveDFzAOOC1gAFfJ42ygAGNWsCAMlmUBQzrM8sCxgGvA174mbc4BzAprCJM8wuicQQxv4AyWZT5hfVpfoF9Yjj7F0xlBzK/4EopoPmFMml+AU3iKPMLrNQBLyyUwsH5xQGv/Qv1NBNwzC+gVPsXUCaLMr+wPrPsX+AjitOABgow4IC3gEv0CBrI1YADXvBm4ALGAa8FDPg6aZQFDGjUAgaUyaIsYFifWRYwDngd8MLPvMU5gElhFWGaXxCNI4j5BZTJoswvrE/zC+wTw9m/YCo7kPkFV0oBzS+USfMLaBJHmV9gpQ54YaEUDs4vDnjtX6inmYBjfgGl2r+AMlmU+YX1mWX/Ah9RnAY0UIABB7wFXKJH0ECuBhzwgjcDFzAOeC1gwNdJoyxgQKMWMKBMFmUBw/rMsoBxwOuAF37mLc4BTAqrCNP8gmgcQcwvoEwWZX5hfZpfYJ8Yzv4FU9mBzC+4UgpofqFMml9AkzjK/AIrdcALC6VwcH5xwGv/Qj3NBBzzCyjV/gWUyaLML6zPLPsX+IjiNKCBAgw44C3gEj2CBnI14IAXvBm4gHHAawEDvk4aZQEDGrWAAWWyKAsY1meWBYwDXge88DNvcQ5gUlhFmOYXROMIYn4BZbIo8wvr0/wC+8Rw9i+Yyg5kfsGVUkDzC2XS/AKaxFHmF1ipA15YKIWD84sDXvsX6mkm4JhfQKn2L6BMFmV+YX1m2b/ARxSnAQ0UYMABbwGX6BE0kKsBB7zgzcAFjANeCxjwddIoCxjQqAUMKJNFWcCwPrMsYBzwOuCFn3mLcwCTwirCNL8gGkcQ8wsok0WZX1if5hfYJ4azf8FUdiDzC66UAppfKJPmF9AkjjK/wEod8MJCKRycXxzw2r9QTzMBx/wCSrV/AWWyKPML6zPL/gU+ojgNaKAAAw54C7hEj6CBXA044AVvBi5gHPBawICvk0ZZwIBGLWBAmSzKAob1mWUB44DXAS/8zFucA5gUVhGm+QXROIKYX0CZLMr8wvo0v8A+MZz9C6ayA5lfcKUU0PxCmTS/gCZxlPkFVuqAFxZK4eD84oDX/oV6mgk45hdQqv0LKJNFmV9Yn1n2L/ARxWlAAwUYcMBbwCV6BA3kasABL3gzcAHjgNcCBnydNMoCBjRqAQPKZFEWMKzPLAsYB7wOeOFn3uIcwKSwijDNL4jGEcT8AspkUeYX1qf5BfaJ4exfMJUdyPyCK6WA5hfKpPkFNImjzC+wUge8sFAKB+cXB7z2L9TTTMAxv4BS7V9AmSzK/ML6zLJ/gY8oTgMaKMCAA94CLtEjaCBXAw54wZuBCxgHvBYw4OukURYwoFELGFAmi7KAYX1mWcA44HXACz/zFucAJoVVhGl+QTSOIOYXUCaLMr+wPs0vsE8MZ/+CqexA5hdcKQU0v1AmzS+gSRxlfoGVOuCFhVI4OL844LV/oZ5mAo75BZRq/wLKZFHmF9Znlv0LfERxGtBAAQYc8BZwiR5BA7kacMAL3gxcwDjgtYABXyeNsoABjVrAgDJZlAUM6zPLAsYBrwNe+Jm3OAcwKawiTPMLonEEMb+AMlmU+YX1aX6BfWI4+xdMZQcyv+BKKaD5hTJpfgFN4ijzC6zUAS8slMLB+cUBr/0L9TQTcMwvoFT7F1AmizK/sD6z7F/gI4rTgAYKMOCAt4BL9AgaWMNAb+/evU8dDodPb35+cXHxb3bs2PG1AwcOPHi2jDngBU3DBYwDXgsY8HXSKAsY0KgFDCiTRVnAsD6zLGAc8DrghZ95i3MAk8IqwjS/IBpHEPMLKJNFmV9Yn+YX2CeGs3/BVHYg8wuulAKaXyiT5hfQJI4yv8BKHfDCQikcnF8c8Nq/UE8zAcf8Akq1fwFlsijzC+szy/4FPqI4DWigAAMOeAu4RI+ggZUGZmZmnj0cDt8XEd+34ue+VNf1L8zPzw/OhjUHvKBluIBxwGsBA75OGmUBAxq1gAFlsigLGNZnlgWMA14HvPAzb3EOYFJYRZjmF0TjCGJ+AWWyKPML69P8AvvEcPYvmMoOZH7BlVJA8wtl0vwCmsRR5hdYqQNeWCiFg/OLA177F+ppJuCYX0Cp9i+gTBZlfmF9Ztm/wEcUpwENFGDAAW8Bl+gRNLDcwNJ491MRcWlEfCki3h8RF0XEKyPi8oj4Wq/Xe9Hs7OxXUptzwAsahgsYB7wWMODrpFEWMKBRCxhQJouygGF9ZlnAOOB1wAs/8xbnACaFVYRpfkE0jiDmF1AmizK/sD7NL7BPDGf/gqnsQOYXXCkFNL9QJs0voEkcZX6BlTrghYVSODi/OOC1f6GeZgKO+QWUav8CymRR5hfWZ5b9C3xEcRrQQAEGHPAWcIkeQQOdgUsuueTC7du3X19V1asj4l333Xffm++6665jzc/v3Llz6+bNm2+oqupldV1/4MiRI6/vfi6VQQe8oFm4gHHAawEDvk4aZQEDGrWAAWWyKAsY1meWBYwDXge88DNvcQ5gUlhFmOYXROMIYn4BZbIo8wvr0/wC+8Rw9i+Yyg5kfsGVUkDzC2XS/AKaxFHmF1ipA15YKIWD84sDXvsX6mkm4JhfQKn2L6BMFmV+YX1m2b/ARxSnAQ0UYMABbwGX6BE00BmYnp7eU9f1FyPi3oi4ajAY3L3czszMzHOGw2Hz89+u6/qF8/PzX01pzwEvaBcuYBzwWsCAr5NGWcCARi1gQJksygKG9ZllAeOA1wEv/MxbnAOYFFYRpvkF0TiCmF9AmSzK/ML6NL/APjGc/QumsgOZX3ClFND8Qpk0v4AmcZT5BVbqgBcWSuHg/OKA1/6FepoJOOYXUKr9CyiTRZlfWJ9Z9i/wEcVpQAMFGHDAW8AlegQNdAb6/f7rI+I3I+KGhYWF1x4+fPj4cju7d+9+zMTExCci4sqqqq6em5v7ZEp7DnhBu3AB44DXAgZ8nTTKAgY0agEDymRRFjCszywLGAe8DnjhZ97iHMCksIowzS+IxhHE/ALKZFHmF9an+QX2ieHsXzCVHcj8giulgOYXyqT5BTSJo8wvsFIHvLBQCgfnFwe89i/U00zAMb+AUu1fQJksyvzC+syyf4GPKE4DGijAgAPeAi7RI2igMbB///7NR48e/UBE/FRd1/98fn7+hpVm9u/fv+no0aPviYjXRcTbBoPBm1Lac8AL2oULGAe8FjDg66RRFjCgUQsYUCaLsoBhfWZZwDjgdcALP/MW5wAmhVWEaX5BNI4g5hdQJosyv7A+zS+wTwxn/4Kp7EDmF1wpBTS/UCbNL6BJHGV+gZU64IWFUjg4vzjgtX+hnmYCjvkFlGr/AspkUeYX1meW/Qt8RHEa0EABBhzwFnCJHkEDjYF9+/Y99vjx45+JiCuGw+HzDx069MermZmamrquqqq3r/VdekmbDnhBm3AB44DXAgZ8nTTKAgY0agEDymRRFjCszywLGAe8DnjhZ97iHMCksIowzS+IxhHE/ALKZFHmF9an+QX2ieHsXzCVHcj8giulgOYXyqT5BTSJo8wvsFIHvLBQCgfnFwe89i/U00zAMb+AUu1fQJksyvzC+syyf4GPKE4DGijAgAPeAi7RI2igMdDv9x8fEZ+NiMt7vd7+2dnZW1YzMz09fU1d1zdGxEcj4lWDweD+VAYd8IJm4QLGAa8FDPg6aZQFDGjUAgaUyaIsYFifWRYwDngd8MLPvMU5gElhFWGaXxCNI4j5BZTJoswvrE/zC+wTw9m/YCo7kPkFV0oBzS+USfMLaBJHmV9gpQ54YaEUDs4vDnjtX6inmYBjfgGl2r+AMlmU+YX1mWX/Ah9RnAY0UIABB7wFXKJH0EBjYO/evZcuLi5+PiK2VVX1grm5uUOrmSEGvN0wV/Ma0IAGNKABDWhAAxrQgAY0oAENaEADGtCABjSgAQ1oQAMa0IAGNKABDWhAAxoYBwODwcCt3ThctGfUwFk04L9UzqJsfysNpDQwNTX1rKqqvtD8HnVdv3B+fv6rq/1+DnhT3oJsDWhAAxrQgAY0oAENaEADGtCABjSgAQ1oQAMa0IAGNKABDWhAAxrQgAY0oIESDTjgLfFWPZMGzq0BB7zn1r+/uwYwA7t27Xri5OTk5+q6nu71evtnZ2dvWQ1ODHixT1qQBgow0H1HaoN6AZfpEdY04Dv3cYyTAd/7ON32+J7Vdz6+dz9OJ/edj9Nte1bfu29gHAz4zsfhlj2j79w3ME4GfO/jdNvje1bf+fje/Tid3Hc+TrftWX3vvgENaCCVAQe8qczK1cBZNtDv9x8fEZ+NiMtPNuCdmpq6rqqqt0fEb2/btu0NBw4cePAsf6r+dhooyoBBvajr9DBrGPCd+zTGyYDvfZxue3zP6jsf37sfp5P7zsfptj2r7903MA4GfOfjcMue0XfuGxgnA773cbrt8T2r73x8736cTu47H6fb9qy+d9+ABjSQyoAD3lRm5WrgLBvYtWvXxZOTkzfWdf3SqqqunZub++DKT2H//v2bjh49+p6IeF1E/PxgMLj+LH+a/nYaKM6AQb24K/VAqxjwnfssxsmA732cbnt8z+o7H9+7H6eT+87H6bY9q+/dNzAOBnzn43DLntF37hsYJwO+93G67fE9q+98fO9+nE7uOx+n2/asvnffgAY0kMqAA95UZuVq4BwY6Pf7b42IN6713XX37NnzhImJiU/XdT3d6/WunJ2dveUcfJr+lhooyoBBvajr9DBrGPCd+zTGyYDvfZxue3zP6jsf37sfp5P7zsfptj2r7903MA4GfOfjcMue0XfuGxgnA773cbrt8T2r73x8736cTu47H6fb9qy+d9+ABjSQyoAD3lRm5WrgHBiYmZl57nA4vDkivh4RVw0Gg7uXfxpTU1MvqKrqMxHxpcnJyasPHjz47XPwafpbaqAoAwb1oq7Tw6xhwHfu0xgnA773cbrt8T2r73x8736cTu47H6fb9qy+d9/AOBjwnY/DLXtG37lvYJwM+N7H6bbH96y+8/G9+3E6ue98nG7bs/refQMa0EAqAw54U5mVq4FzYGDnzp1bL7roog/Vdf2iiPjwwsLCzx4+fPg7zacyMzPzPYuLix+pquo5VVW9cm5u7sPn4FP0t9RAcQYM6sVdqQdaxYDv3GcxTgZ87+N02+N7Vt/5+N79OJ3cdz5Ot+1Zfe++gXEw4Dsfh1v2jL5z38A4GfC9j9Ntj+9Zfefje/fjdHLf+Tjdtmf1vfsGNKCBVAYc8KYyK1cD58jAzMzMs4fD4aci4tKI+LOI+HxE7IiIl0bEd0XEjQsLCz/fDXvP0afpb6uBYgwY1Iu5Sg9yEgO+c5/HOBnwvY/TbY/vWX3n43v343Ry3/k43bZn9b37BsbBgO98HG7ZM/rOfQPjZMD3Pk63Pb5n9Z2P792P08l95+N0257V9+4b0IAGUhlwwJvKrFwNnEMDSyPe34qIH1j2adwTEb8+OTl5/cGDBxfO4afnb62BogwY1Iu6Tg+zhgHfuU9jnAz43sfptsf3rL7z8b37cTq573ycbtuz+t59A+NgwHc+DrfsGX3nvoFxMuB7H6fbHt+z+s7H9+7H6eS+83G6bc/qe/cNaEADqQw44E1lVq4Gzr2Bavfu3Ts2bdr0tLquv7WwsPCNw4cPHz/3n5afgQY0oAENaEADGtCABjSgAQ1oQAMa0IAGNKABDWhAAxrQgAY0oAENaEADGtCABjSgAQ1oYLwNOOAd7/v39BrQgAY0oAENaEADGtCABjSgAQ1oQAMa0IAGNKABDWhAAxrQgAY0oAENaL7ryMwAACAASURBVEADGtCABjSgAQ1oQANn2YAD3rMs3N9OAxrQgAY0oAENaEADGtCABjSgAQ1oQAMa0IAGNKABDWhAAxrQgAY0oAENaEADGtCABjSgAQ1oYLwNOOAd7/v39BrQgAY0oAENaEADGtCABjSgAQ1oQAMa0IAGNKABDWhAAxrQgAY0oAENaEADGtCABjSgAQ1oQANn2YAD3rMs3N9OAxrQgAY0oAENaEADGtCABjSgAQ1oQAMa0IAGNKABDWhAAxrQgAY0oAENaEADGtCABjSgAQ1oYLwNOOAd7/v39BrQgAY0oAENaEADGtCABjSgAQ1oQAMa0IAGNKABDWhAAxrQgAY0oAENaEADGtCABjSgAQ1oQANn2YAD3rMs3N9OAxrQgAY0oAENaEADGtCABjSgAQ1oQAMa0IAGNKABDWhAAxrQgAY0oAENaEADGtCABjSgAQ1oYLwNOOAd7/v39BrQgAY0oAENaEADGtCABjSgAQ2Ua6AXEfXS/yv3lJ5s7A3s379/04EDBx4cexEKON8MNN188/+G59sn7uergcQGzC+JBYtPY8A8ksar1OwMmF+yuxI/oUQGzCOJxIrNy4D5Ja/78LPRgAbG14AD3vG9e0+uAQ0UZmDPnj1PmJiYuCwivjE3N/fny493xRVXbFtYWLi2+b9t2bLlxltvvfVoYcf3OGNkYHp6+nsj4smLi4t3Hjp06H8sP/r09PQz6rp+RV3Xd8zPz//+GGnxqGfZQFNq3HfffbsnJia2TkxMzN92221Hln8K/X7/f4uIKyPi5sFg8CfAp9ebnp5+QV3Xv1jX9c/Oz89/FWCK0MC6Bs52vti1a9cTL7jggjfWdf2t7du3v90x1rpX5C84Bwb6/f5FEXFDRDw9Iv7hYDD4Jvlp7Nu377EnTpz43YZ5wQUX/MzBgwe/vUF+NT09fV1d1z9VVdU1c3Nzt26Q44dlZmB6enpPXdfvr+v60xdeeOFvHDx4cCHFp9jv9x8fEZ+NiLsj4lWDweB+8veZmpq6pKqq99Z1fXj79u3XHThw4IGN8C+55JILt2/f3vwz88zhcPhP77jjjv+yEY4fo4FTNTA9PX1NXdc39nq9/bOzs7ec6set/HUzMzPPGQ6Hn6jr+vqnP/3p77npppsWN8ry485fA5dddtl3X3DBBR9q/l04OTn55jP43/2TSjC/nL9vxM88rYGpqalnVVX1hYhosvKG8455JO09lUpv+sWjR4++KyKavvu6wWAwn+qs/X6/+X1+yfySyrDcc21g6Y2/rK7rFwLduX3Kub7Q8/T3T93X0Jne/HKePjQ/bQ1ooEgDDniLvFYPpQEN5GBg2XjrZJ9OO+w6lV+73iBxZmbmucPh8EBE/NpgMPjl5b/psi+8Nv/nDY8MmiD/mMc85iURcfvc3Nz/k4NnP4dza2Dnzp2TmzdvfkVVVU87yWfywHA4/NCxY8e+eQq/Nqqq+ujJ3tfJysaT/XOwnqmdO3du3bx58/f2er2tza+t6/rr27Zt+yvHY+uZG8+fX1aUXLFaKdh9Ub+qqmvn5uY+SFjas2fP83q9XjNM/+C2bdt+kXib/X7/mVVVzdx///0fP3z48HHi85RRloGzkS9WZJZuGLk/In5ko1+8WhrZXzoxMfF3Gv7i4uK9vV7vMD0+K+u2z5/T9Pv9yyPit6DP+OcGg8Ftp8Oiy/KVvzeV3ffs2fN3JiYmPr30z8A/PnTo0N+czjn9tfkaWJYz3jg3N/eOVN9h+SwMeJHBzNTU1K5meFNV1Zfvv//+nz58+PB38r09P7MzNdD9IYe6rk/236Cn9NtUVfV7c3Nzv35Kv3jZLyIGvEuDnV+LiNfVdf2P5ufnv3i6n4e/vgwDS3n75rquP3LkyJGfueuuu46lOJn5JYVVmYSBfr9/dUT8IsC6p67r187Pz991OixqwGseOR3r/trOwNIfmv50XdePi4irBoNB8wfnkvwgBrzmlyRXUxT0XPY15IDXPqWoZ3lWD5O6r6EzvfnlrD4PfzMNaEADJzXggNcHogENaCCRgaWQ/v6I+IuIWPkdkbY03x2oqqp/0Qy71vm1F0TEsyLi+pXD3OWfeuqBzfT09N+r67oZSvzwmf4p7UTKxZ4DA8v+Y/GFVVXdXdf1yr/68wkR0WsGjlVV/dXSd6tb69dub/65WO990QPeXbt2Xbxp06bXV1X1pojYvELjXcPh8NpDhw59KdUw4hxcm78lYIAe8J5iudn970FzguY78J5Y6yhVVX39ZN+1cekPZPx4XdfvjojmO81s+LvMADpFZGyAzBf79+/ffOTIkXdUVXXFOkdu/rejGeV8PSIe8Z3WV/m4dw8Gg5uW/d+b71b9Q0uZ5ZIVv775zo5vvO+++96bahiR8VUW9akte5ervpGqqprs0Xx33OYPBq2WT5qfat/Z8tyx7N/tr4CFffR0/j1LDXi7LxpExE1VVTXfMbje4Lke9Td8bJDjhwEGuu+OUlXVT/Z6vSs38t0/l72xZgxP/njUHyY9GZwYzCyNCP518+/35r+Zq6pqvmPwhn70er27b7/99ubfK/7I2MCy93vpOv+Of8oafUxzuraTiYj3LO9Zlv17kzTwV6v9gb9l77/J9NdVVXXPRn7Tuq4fuO+++2bNNhuxl8XHdN/d7W0b/cOf5pc179H8ksUTX/+TWPbv3qZDf8TfbrT00V0Xcm9E/PUaxL8bEcc28l0XzSPr35G/Ip2Bpe/G3/whnj84nf9m3MhnRAx4zS8bMT9eH5OqrzkVi6cx4K1mZmaeMjs7+18jYuXXs9rfyj7lVIz7a1YaIPqa9ayezoB36RtcPPHQoUP/bbVO0D5lPdv+vAY0oIGza8AB79n17e+mAQ2MkYGl/8D71aXi8C927969ozn+HXfccd/U1FQz3m2+Q9Bblg14V/21/X6/+dPXzRchD5yDAW/zhYSn1XX9v0fEtc3f4tucYb2B5Rhd89gfddl/LDYuXrVt27bjx44d2378+PEHmu9yuPyfg2UD3lV/bVfurPe+yAFv8x2Et2zZ8hsR8TMR8bWI+FRVVQfrun52RLw8Iv5+RNwzHA6vPnTo0B+P/YUr4CED9IB3enr6GXVdP2IwVtf1U6qqekZE/Ke1Rld1XW+rqup5EfFHEfHQd5ur6/qeLVu23HjrrbceXX5t+/bt23Ls2LEXVFXVfKexbtx4WsMyn8F4GSAHvKt91/a6rieqqrqyrutDVVX97Vp2q6raW9d18wei/nzFPw/t32bQfdzU1NSPVlX18eafh6qqPjccDpsMdVFVVT8WET+4lGXesm3btrcS38V6vF5DPqft3uVaQ5eV+WS177y82ndPXCq2d09MTDzmZKet6/rCiPiXEfHdVVVdFxH3nezXN98BeseOHXes9ub6/f6O5juh13U9OxgMWs5qA969e/c+bnFx8S0R8ZVt27b92/Xe78zMzJPruv54XdffD9zcaY0ygd9PxEkM7N2792mLi4ufq6rq3sXFxeY7K6/3Bx0eRWu+qLRjx46ZqqpW/uG1lb92R13XzXf4bb6w+W+qqlrvu0KuOZbq9/v/S6/Xu3TTpk23Hzx4sP0DrqsNZvbs2fPUiYmJ90TEh+fm5j6z3vB8GeOpZ/pwNjqeO9Pf148/PQOn8p2hV/QxzR98e8SPZe/m/17eszT/fA2Hw/YPgKzzvwM/1Hy3yKqq3hARf7bOL39wYmJi/rbbbntolLbiC6Xr/Xbr/XzzXeQ3/DctrQf359Ma2L1792MmJiY+ERGXbmR42Hx25pc178j8kvb5YvT1vqv5sn/vr9mNn8Zo61GfNzHgNY9gz2HsQFNTU80f4nn72cihZzrgNb+M3fPc0IFT9TXLP5np6el/Vdd10/Ot/NH8YY7m66mP+qZKy7/ZxdLfcvfRqqretXXr1t9e2a/Yp2zo6v2giCD6mk7kWt8IY9k3LWj+UOqjvslLXde3bt++/boDBw4cm5qa+qfNO6/r+nXz8/PNf3Os9d/F9im+YA1oQAMZGHDAm8El+CloQANlGjjZcLGu66eebMDb7/ebYVXzVz6/qhmdnIsBb/OF06qqPlRV1XOXbqj5j94nRcR3rTewLPNGPdVqBlYOZE72tlcOeE+cOLF1cnLycxHxvmbIfi4GvM3nX1XVeyPiT+69997/a/l3LVoaOjYF6i9UVfXFuq5f1g1rfA0aoAe8K4023xn6ggsu+GBENMPGq+bn57+8ivXmD1lcU9f1v6uqqvkrtN+51ncNaD623+//XES8ufn3eEQ034n0vyyN1B3w+qTXNEAOeFf7Taanp59f1/Xn67r+4JEjR16/2nePa/7aul6v15SMj5uYmPjHt99+e/MHLlb9sfTPxMymTZvefNttty0fBFdTU1P/pMk2EfHgcDj8wUOHDs159eengbPxBaGTmTmd73axnuGpqanmD1V8pqqqP7j//vt/+vDhw99ZbcDbjB/ruv5YVVXPqev61fPz8//+JMPGqt/vvzYimr89401VVa32vyFR13U7QIuId1dV9R9P8rn6HezWu8iz+PPT09Mvruu6+a7Kzf/2N+PajX5n5XU/61MZSq4LWfoF/X6/+QNzv9N8x9Nt27b9UvNF0tUGMzMzM88eDoefar5L9np/iG5pRND8bQLXRMQvVVXVZJtH/Wj+Ro2qql623tjS78B7qrd5bn/dqbzLjQ54T/Vk643N1uP0+/2ppe+0N1vX9ft6vd7iKh/zd+u6bvL9V042oPc78K5nO++fX/qbWG5u/r1+5MiRn0n5nZTNL3m/hXH+7Nb7d2ruA17zyDi/3jM7+7I/xNEMp64aDAZ3nxnx5B99pgNe80vK2ymHfTb6mjMZ8D7wwAN7er1e+zd5rfHfm/Yp5TzHs34Ssq85kwFv0xfVdf3Sqqo+0PwNd71e70Wzs7PNf1c+9MP8ctafh7+hBjSggXUNOOBdV5G/QAMa0MDGDGx0wLt9+/avHz16tAnVm87lgHfZF1Obv4L4VxcXF2/etGnT70XE5Q54N/YmSvyoMxnwTkxMPGVxcfHzVVW941wNeJvvBnnBBRc84c4772y+q9ijfiz756AZubxwfn7+Ud+9qcR79UzrG0g94G0+g2UDlq9s3rz5p1d+N91lP//lhYWFn21GXyf7zJeK+jfUdf2ZXq/3r5pv1lTX9Y0R4YB3/Ssf21+ResC7VBa+KSKaN/niwWDQ/MGOlWVi8/OvW2/ItfTPzfdcfPHF/22N73Ta/KGoGyLiFWfju9uM7aM5Cwdf9gWhP2i+e/Mqv2Xzt0b8o6X/e/MdPJu/nvwRP6qq2lPX9Y+slmvBv0J91b82vftElv/VehHx44PBoP0i0moD3hX/u/CEuq5fPj8//4erjTeXfWH1zycnJ19+8ODBb692Ld05/efhLDza0/wtlnJG8++slT+at90M+q6OiJdERPOdN0/5x+Tk5PDCCy880v07svsi/ikD1v6FJ/0OoPv27Xvs8ePHm/fd/HP30B9MWus73i19R6Tm1/+Puq6vnp+f/9PVfut+v//DEfH7J/tDIEv/TL2rGfj637HATWeAWPbvyK0RcbJ/x++PiI9ExDdX+bQfHxE/GRG/u/JvOkr9XRSb77weEc0fwnjuSf6g3qrfoToD/X4KGzCw9Df/bF/jQ5s/ZNlk3ddExCdPF7+wsHDk8OHDx5uPM7+crj1/fS4Glr3d5t+Nf73K59VkolfUdf2XVVU1f/vQo37Udf38qqq+e2V3NzU1dcnSH9xv/iDzWj+a72D3zKW/xeXuuq5X/evUmw9e/h0cO5h5JJeXlO3n0du3b99jjh8/3lv5GS79N+nv1XX9ucXFxV/ctGnTen/bxSMQmzdvPtZ1hScZNC7/mOa7kz556buTPvQ3A6xh7t3df58u5WnzS7ZPLK9PLHVfc7LTrvPd2Js/2P+DVVV9rGGs1THap+T1nnL8bM5WX7PW2U/hD+X1pqen/1nzB0XXGu8u/XvdPiXHB+bnpAENjLUBB7xjff0eXgMaSGlg+YB3y5Yt/98DDzzQfOHoL5ovDnVfEKqq6i3NcPFkY99z9R14L7/88icdP378GZs3b55t/orTZV8kc8Cb8uGcZ+yVA96qqp5R1/UXe73eS2ZnZ285nSH7ufgOvOvp9t2vZ2h8f54c8Pb7/WaE03wHxEf8WPbXITXfRXS1Yn294v2euq5fOz8/f1cDbv4Ze/DBB//y0KFDzRfE6mVfJHPAO75Ped2TUwPeZrx14sSJ363r+mmr/KbNoOFJVVWt9sXSdb+YWlXV783N/f/t3XmcZFV58PHnudVd08NQM6gxbkmMSFAxDNO1zDigkbjEHVyCigZxX9AALoii4ALi6xtFcSEaxATc0Cjigmsko4jjdFdVN4OOSzDGqKivGpiGmZ7urnvP+3k6987nTvWtqtvdVdW3q3/1jzJ969Y533Oq6tQ5z3lO1U4v6PiIBatxpG5HrexeEOuXyy5kUkBfqVR6qGVAb3PzKEDYAgHsM3R/i2sPBEFw5cTExK1Jf69UKscHQfBVEdkZD7RtFcBr94gFNiYuOIWBkrYgVfE87yk2HmtVDwJ4l919enaDLgZhNZfxkKDyYrH4FFXd0qYi8wEzInJbq0BJe65z7rb169df0bzZKLpvuVx+pmWQds59KJ5tvc2R1ba4akc9tswWUyqV7i8inxcRez+eXKvV7MSYxMdys431rKG58ZIE4r/RlnSDQ5+0YDwQZv4/XURGWt0/2gQSBuImBZtFT/1GrVb7Tuw+ltHr3DAQ/02FQuHipE1Hdn03jnTvgg+36IJAN8ctzcWJj2MYv3ShsbjFigh0cdyzYPNc7LN0XYvgYKtzx9+c4XjjQSJyk4g8sVarzW8OYTyyIl1mVb1ol8ctzXU/OI6JNu2HwbnTLZA6zSPa0+4uIvdr2uTJ+GVV9bqVLWw3xz2L3YDZJoDXKxaLp6rq+8Lfr4kboplPWdm+s1pevYvjluYqt00CEF3cLoDXEgUcccQRZznnLrLg3VYbohm/rJbeRjkRQGCtCRDAu9ZanPoigEDfBOKBi77vTw0NDX3JjsSr1+sXtwvgbTQaf8jn89c5575pwb5pjgmzSnUrwKYVEIGMfes6q+qFmgN4ReSvRcSCRh5dq9V2tQvgDYJgu+d5/xZNxGQxgPe44467j713ReQuZOBdVV2z54XtcgBvp0CxpdanbeAYAbxLZV1bz+vW+OKEE04oTE9P2xHm7TIfLQnXOTdZr9c/1+nJYbbfSyybLxlHO2ll++/9OJKxnUCKbBcdAcPsu5eq6vPj2Xftie0CeC3xV6vAxlhG6wtE5K2FQuHCVoFh9joE8HZsphW7oFUQlqpudc49VlVbZZ+eL3OYha4iIleJSPykibZjg+YKx/qiHef7olqt1ipYvaVVfBG0OdtouwDFeH92zn1LVU+t1Wq/thc65phjDl+/fv0HRORU59xL6vW6ZexzbX7LkoF3xXpz9184Tb+M/w5NOkUl1veubs7Am6bEnY57b3WPaBOGc253vE8nXU8Ab5qWWB3XlMtl2+hsmyGaH0eFWUW/2yqrqD0hChh3zn1WVQ85+lZVP1GtVn+cRoLxSxolrlkJgU6fqWnmxlsFbaX5vE/zeZs0Pmc8shK9ZfW9Zqu5EOdcQVWfLSKNDptCo1MDbMPzdarqRwrxuZAOmUfnn5JmU1vSb0TGL6uv361kiVdyvibpfbB9+/b1s7OzrxYRmye51Tl3Wr1ev6HZiPmUlew1q+u1V3q+ptWYfuvWrXfzfd8Cd18qImOq+pyk3wmMX1ZXf6O0CCCwtgQI4F1b7U1tEUCgjwLxBSMRua9lh3POPa1er3+1XQBvLpe7S5iJ63W1Wu2DpVLpriJiAYQ72i0sdSvAphURAbx97Dyr6KXiAbwjIyMvPXDgwJtV9a983z/Zss21CuCdm5t7cT6fP9sW3EXkybVarZ7FAN7oGDwRuSGfz5/S6gjqVdRkFLVLAt0M4O1SkRZ9GwJ4F022Jp/Q6/FFP1ErlcqfBkFg2RqP8jzvsePj49/t5+vzWt0T6NWCUKlU2iYi7+1U0liGdMvW9UMRmev0HBE50zY3RdcVi8WHqOqXRWQ8nn3X/t4hgFdaBTZu27btTxqNhmUEnvY873Tf9y3QMynr9XwxooCgTsGgiwkOSuHAJUsUsEWWww477Ern3EPCjWW7k261efPmDfl8/grn3OZcLveEsbGxnzVf1yr7f8L9LLutZZubbpElvfkph2T/D/uznTTwcefcR+LZd+1vnQJmYgtLz7Fg5Onp6Zfv2bPnztHR0eM8z/u0c+7fVfWNzrm/a7dBJAxoPr5DttRFBTcvsRl5WhcEehXA2+G0gOaSz2enS3kEtX3efnb//v3vOeyww97knHuZBbOr6lCHbO9RwI5l+P1Cq++atBuZukDPLbooEH6Xv8M2ljnnTrK5wha3t6yHdtKEzZ3Mb5RO+Exn/JKAx/ilix22x7darQG8jEd63DEG/PbFYtF+q9n3+/sKhcK5rTZehsGz/+ace4MlhmnF0qsA3mOOOSbP+GXAO2OXq9er+ZpisXiUqr7fEq20KbJlmb5bUybqaNxuT/tNi2zsZw4NDf2K+ZQud4Y1dLsuz9e0Hdu3mZOMsqybvM0D/a6pCebna5xzG5hPWUOdk6oigMCqEiCAd1U1F4VFAIHVKHDsscfeJZ/P/7Md6ykiN9tOz717937llltumWmuT9MCpf35WlV9dbVa/c9Ode91gA0BvJ1agL9XKpVKEATX2lFbzrkveJ735mq1atlhFmTDqlQqDw6C4BoROVpEDjjnLmw0Gpfu3r17XyfJdtkC2r0POt03YRHsXnbUr6o+PAy6sQmilpm9Fnt/rl/dAr0I4I3dMyk7U2qwtJlFCeBNTbqmL+zF+KJLx+lZ8MLBo0s7NVJTJg37rnpurVbb2+l5/D2bArE+dGaY+f+Qgnqet973/XfbP+ZyuVcGQZB0hOipFqwbP5KxTYa8ZUPEg0hin/cW2PiUWq12XfwFOgXw2rWtAhst44aqrm80Gv8jIpdbZr/lFn6xx1Yu9/V4frJApVI53jZ62qkuU1NTZyT9nrRnxk6Q+PnIyMhpN9544x0J49y+ZP+vVCr3dM59yjlnWSafZJv24mXpFMBr15ZKpfiY/GBmaQtYd85N+75vc5u24dUWuZbzSHVc5XJegOd2RyD6jHTO/bLDZ/w5QRA8w/O8/2h+5SAI/sLzvE9Zxrtoo3Q/Tguw8ci+ffseMD4+vqdcLj/POXdFF1QOHp/dhXtxiz4JhMfW2kaeX7bbLGz98sCBAx+1xACNRuOJN910Uzyr+nxpGb8kNxrjlz515i68TDQ3YcHsqrqz+Za5XO6uvu/bJrUbReTCFi95vs29N5+e1csMvFYOxiNd6ABr8BbhaSyXqeopnTYXl0qls0TkPeH8xyG/G5t+Q9qJE89sd4LcUjPwMn5Zg510GVXu1XxN7PP8vssoXuJTozED8yndll079+vmfE2X5s2T8A/OeTB+WTt9k5oigMDqEiCAd3W1F6VFAIHVJaBbtmw5KpfLWfDA34jI+c65iqqeZDtAVfXcarX6NREJwgn3I51z7xKRJ4jIWao645x7m4gckSa4sRcBNk2TQJb9ZX5hlEnw1dURe13aMCjqMSJix9jeqaofdM69WEQeGAbyvjYWhO6Vy+XHOOcsu12gqi+3DLzh9T9X1TPj74uksvcjgDfM0vjh8L37pXw+fzrZd3vdk1bX/XscwHsvEXmXfQ80qWxyzl3snKt7npe02P9nzrm3q+rrq9XqRzqJEsDbSYi/m0AvxhexbByvCjc3HYLtnLPvlOdYX07KjBEEwQvCrKKpAnjDxbHXqeobROQPYeb3BdnLaPHVI9DNyeyVGNfGMvz/q4i8qFar7W8x7rZ/btnP44GNqvrCarV68Lsh9j31gFwu9yzf9y2gt/kxH8RsG5WSAqGji6enp6f27Nkzu3p6yOCVdBGZGi2r7Xw2L+fcm9tl6eqDkmWNfEXYxy4qFApvac4sliaAN/wuijb//VkQBE+cmJj4ZlT+lMGcFtRzZqvAILtXPp8P1q1bN9Uq+1kfvHiJlALxzcUpn9LushULfu0UsBYFGTvnxtoEKsvIyMhMUqB+F2y4RQ8FSqXSGeEcystrtdplrV6qWCxuVtWviMh109PTr1jJ72PGLz3sEGv81rG5ieVKLNiM0+sAXsYjy22ytfn86LNdVb+3f//+0+2EiSSJWEbHB7U6WSPWB3sWwBsvG+OXtdlnF1PrFZ6v8YrF4lZVtdMLHhZm3H1ZrVazbNfz67BpHsynpFHimkhgJeZrYmuytsHDNkz/wDn3wnq9bvPdqZMQMZ9CP0YAAQSyJUAAb7bag9IggMAACNguzSAIbMf/c6Mfic65s+v1+qetesVicZuqWmDg0ar690EQzKrq08JAQV9Vzz788MOvsIXDbdu23aPRaLxZRF5qA3ALZmnOWhSRlcvl05xzV4nIRbVazRYoDz7SZPHqRE8G3k5Ca+/vlkXX9/2/tWyfIvKnInKDqr6oWq3+2IKlNm3a9HwRucSOllbVtzjnjhERCxQ51vqz53nPGx8fH7cTnCuVSjkIAstwu1VErpydnX3lzTfffFuz6oknnjhyxx13fCi8zyNqtdp34td0IQOvjo6OPiwMjrQfvp+fm5t78e7du//f2mthatxOwI7YnZ2dtcm/e+ZyucePjY39JH59NKGdNhuuPTc2OWj/2S6ga0eUKSz+mtHClKq+lQBe+m+3BHoxvog+q1sFTobvnwtaZY4JN3KcmCYD7+jo6L09z7PJTMt0agu6p9Xr9Ru65cN9VkYg9n3/TlW1DXGLfoSB4q9p1Q+7seiUdO+wT9rvgmPsCPV6vf695sK3G7uHk/RvEpFb9+7d+5FCoXB/VR3duHHjp+KBh7HvlPu3eq8s5btq6jQuegAAIABJREFU0dA8oSsCaTM1hv3Dxt/P7ZTNK/Y78vnLzAKamLm2XC7/pXPONoBaQMLJtVrtp80Y7QJ4wyzT9vn9JVtwrVQqD3POHVatVu2Y+YMLUrH3i91/wfgpHGNZQMO5KxGw35UOwE0OEYi1uW1+SNr0lkZsfuObiPxz0ri6S0HCbYODOx0ZnzbAPU1luSZbAuFvSdvE8yci8vikz8eoxFHmRVU9tVqtXt2pJoxfOgnx9ywKxMakiRs805Q53OS5vd8ZeGPv1SjxBeORNA22tq/Rcrl8nnPuok6f7eVyedQ5ZydwfKndCRyx8W5PMvDGm4vxy9ruvGlq34/5moRyeJVKpRQEgc2VWIKkOVX9p1wud+GuXbt+m6bc8WuYT1ms2Nq+vpfzNc2yNuczNTX1SFtvDU8hWtTpps33Yz5lbfddao8AAtkTIIA3e21CiRBAYJUL2ELjyMjI5ar6ZBH50NDQ0NubfyTaEXgzMzPbfN//D8/zPm5xWyLycVW9OJapNJLwSqXSSc65c1TVAngXLHzahcVi8UX2ozQpWIwA3lXeqTJa/NiivOecu2BqauqTzUf5bt269WhbaPd9/x6qagtUt6vqu2dnZ/9p9+7d++JV27x584bh4WELPt+0d+/es5OOBbZr8vn8Fc65hyQFdi0ngNeCjo844oizbAI1LNclc3NzFzaXM6PNQbH6LLB58+Y/zufz1znn/KTAqKUERcUmB5d13HnaoGEy8Pa506zSl+vF+KIbgQUiYhkF2mXgtc0hfxUEwZV25LCIXO/7/ksnJycXHKO9SptmTRd7dHT07rlc7jjP8346Njb2szhGsVg8SlVtU9DNhULh/B07dhxIwtq6dev9giC4v+/7N01MTPyu+ZpYpugvOucmFgNuAbXOuSc1BwuGwZU21rlARC4tFAqvScr22WrsHj7/bBG5WES+73neyePj479IKhsLTotpsexfu9hMjZ2yecVrHBsP/EtS1vN2Os65R6nqfZrH5WHwrZ3O8RzLfFur1ew9uSALTKsAxfD5dhqNZYe+1gKSa7Xa3hZ9nYCZ7HfhrpYw3CxaCYLgwKZNmybjn6O24XNqaupiVX2AbZhOmF+ZL8u2bds2+r5fFJHfV6vV7zcXMPY5fLiI2Ka9uUVUwvrkaSJyWVJwcHQfAmAWITpgl0aZ0kXkfYVC4dxWmb9t008ul/u8Vd/3/ZMnJiZu7UTB+KWTEH/PokC7cXmpVNpm2fxV9epqtWqn3CU+bI5SRP4ol8vVd+3aNRVdFBtr2HvpwqQnp8l4nsvl7ur7/idEpJH0O5QAmCz2rGyWKe1n+2IyOlpNw43OzwqC4Bme57Wa9+h4KkWYNMPecy9ISg7A+CWb/SpLperHfE1U31gwo524ZRl37XGt7/uvnZycvCXpN6g9p9OpK8ynZKlHZb8svZyviWq/ffv29TMzM0+1k33DBEnzQeq+71/c6jdCyr7OfEr2uxglRACBNSRAAO8aamyqigAC/RMIJ+3mkhYZw2OcL7Wjn33ff4mqzs7MzNixtIlHJUWlPuaYY/KtjsqLZVqyjL6Pih8pGk7gRINw+89Ux003a5GBt3/9ZxW9kgVH/cmGDRt+3SL4xDK+fcY5d9369evfMTs7e0Sra2N19k488USv1STKcccdd5+hoaEvqWpjdnb2Cc2ZcZcawGuZsxuNxvtV9ZlhhsaX1Ov1ry/muJlV1G4UtQsCURYMVf332dnZFzQHei8ngNc5ty7pmNzYgtGNSQtP0aKTqr6ZDLxdaGRuIb0aX0Sf1W2OMrds7ee0WXiyRSdbyE0c04TlfrGIWOZGe7w1n8+/a+fOndM06+ALRJ/PrbIqphWIBcAkLly2u0+rRU3LuDczM/MBVbXTCBIzkrYauzf16585506p1+u7W5WDBae0LZ3962KZGi1o/aTx8fHvJpU67CPvFJGzOmXzij+/0yJ8O6EwUGBBpq9yuXykvQedcwfy+fypO3fu/J+k+yQF8NrC1NzcnJ3ecY5z7lu5XO60VoHqTe8XMt5lvzv3vIS2WfrAgQMftVMyljr3kbZftapMmuPa7bmd3ntk4O15d1mRFwjnBC9TVTux6Om1Wu0zLeYdtFQqvSIMXHxjtVq1zTsdj8Nl/LIizcqL9lCgVCpZJkWbB1z0mNyKFfsstU2d3XgkbiQlgLcbtGvjHuVy2cbOnxSRywuFwpmtNpyWSiXbaPRFEflRPp8/pdV4OlILx+UW2NWVBwG8XWHkJk0CXZqvsRMU76Wqz7YNe+HJkPZK16rq+dVq1U4yPWTMFAb6llX1hSJSmJ6efkG79VjmU+i6aQV6PF/jFYvFI8N+a/Pcdwk3ll7h+/47Jicn/6u5nOF8ykOdc2eIyE8LhcLr2gWsM35J29JchwACCPRHgADe/jjzKgggsIYEomwwqjqSVO0gCLZacJWqfkxEbLKm4wR8dB/f929vzjBjf4v9SPgLz/MeNz4+bj9SDz46ZeAdHR29r6qe4Zz7xMTExM0iEjSXnQDeNdSJU1Y12k3dop/nbKIvPLLoPFU9pE92eomkjHr2nEqlcnwQBF9V1S8nBU12CuAtl8uPD4Lgwblc7qPj4+O/sXuWSqV7iYhlHPsbEfl8EARnpMls06kO/H2wBWIT7u+s1Wqvbf4s7xTAWywWbdLFdkpfE232iE0OGt6CI6Bjn8M7krJ5RQtTqvpWAngHu//1q3a9Gl9En9WtjjIP3z8XJGVaDz+37Sj0E5MCc8IAtvNE5I0icqvneaePj49/ezHjrX758jqLF4hlVjyhzbM3isgDRcQy8y7IrNvieZYh1BbjDz5iY4rF3Cd6/t1F5H4t+rg3Ojp6z3Zjjeax+969e++InRJwZxAEpzRv2EsYux9mi8IiYhuqEoPdO31XLb6FeEYvBMKxqm1IeIrd3zn3Befchc2/24rF4mPCEy92tguabS5jLAPvj0TkYMa6lHX5MxGZSfq8tt/FhUJhY1KG6+jezQGKQ0NDQ3Nzc29TVQta+4nneU9t/m3b5ncqAbwpG201X1YqlU4Rkde0qcOwiDxIRKZV9afOuQVzG83PVdXPVqvV/xv/99jn8NFp7xN7/vrwe+gSMvCu5t7Wm7KXSqVNYSZ+W1S3ecPrReSiQqFwQ3xxPXbikW32b7npp7mUjF96027ctTcC9ntzbm7uMufc/dq8wvy42oIYU45TbnPOvaJer1vmxYMBvM65X6nqv7V4nShz+n+3ybpuY2s7LclOv1gwtiYApjd9ZADv6pXL5Wc4594RBh3+QlXf5py7Op4IJnbC49NE5Nm1Ws1OtWv7CAN47bvFNjL9Puni8PSM48N5cOvvCx7RaTIE8HYS5+/NAr2erwm/M57onLMg3Cjbrp24ZBmnj22ef7GESBs2bCjb5mfn3Olh8KMVe3cQBKdOTEzsadWKBPDSv9MK9GC+Zj5A3fO8vxUR6+uWAMAetpZpiSnsNNTH1ev1H0ZltO+Mww47bLtz7tki8ozwN4b9+evhvPj8OmjSg/FL2pbmOgQQQKA/AgTw9seZV0EAgTUkEA907UG17aiuBUFdUVCjiHzP9/2nT05O3h5/7U4BvLGF01/m8/mTknZ0E8Dbg9Zc5bfs0hHoiQotJgm1XC6f55y7yDn3hnq9bhloDnmkCOB9vnPuClsgq9Vq54eBXm8VkdeLyFXT09Mv75QNe5U3G8XvgkA8a5KqnlKtVi1r0iGPTkFRUWYMVX1OtVq1yXULJo+CrWxRaMmPtJlpYgE7id8tSy4ATxwYgV6NL7r0/ZGY+SgWwPbrNIFfA9NYa6QiKReELKDQMi+mWeS3azeIyKNbBfCq6hedcxOLIY4WPVsFqS/mXnZKgO/7F4nIS8NTAk6r1+s3JN0jHtimqjapb8G7FkhmE/tJx79HAREdg5STAtwWUw+uXbaAjYMteOVVzjnbJHdI0Ne+ffseEATBNSJyd8/znjI+Pv6ttK8YGw/YhrbEhfxW9wqDAO7TasNF2jLYdbap1PO8D4QbAMfCMdKPk+5RLpdf65yzgAZ7pAnYXMzngm3O6hgksZi6cW33BFIE8EabOGyRslN/nr826bdlbP7j8DbBXK0qFgWCXRYP4C0Wi0ep6vtjwQOdgtKiQOA7OwURq+rPhoeHz+iUna97LcGdlitQqVTuGQSBLcq/KuwTNzvn3rRu3bqv2ulFlp1RVY+3jFvVavWqtK8Xy8DL+EVEGL+k7Tkrc12nAN7YeNY+i21s3/JEldi1v8nlck8YGxuz8a0F8M5/9qrq9c2bNaJap8l4HpV1fuARft4yHlmZfjMIrxoehf5YVX1LGJx1m4hc4nnehzds2PD7O+64w04duiAMtH15rVbb36neYX98RDyAvfk50Vxku9+psbHW/JiY8Usnef4eCfR6vmZ0dPSRnud9zjLoioiNm95tiTFU9Wnhes8jcrncfzUajRNV9WQReUwskLGmqh/3PO/asbGxn1cqlVKj0ZiNb4plPoW+vAyBrs7XxOZorEg3qOq7hoeHvz47O/smEbEs7ic55xqe5z3aNvqJyEPDeRGb9/uOc+6jzrmvTUxM/LpcLj/KMvFWq1UbF80nE2P8soyW5qkIIIBAjwUI4O0xMLdHAIE1KeBt3779iNnZWS9ee+fcvVX1I6r6w1wu9/pGo2G7Qw95BEGgtiNORP7BOfe2RqPx3uHh4YMZY3zfb0xOTu6NZ5FrCviyCZ3LEiZnbAHpS+G/L8gSkGaikgDeNdmX21badjGvX7/eFj0Peajqo5xzH3TOvdYmUZJu4vv+4UNDQ+91ztmPy9NE5JCsdyKyv3lyMtZPh8MggQXHRqcN4I0CHIvF4mZV/YqI/NbzvJPbHc9LD0AgEogmDFX1x77vn5yURTFtAG980jw20bluaGjo7c3fE7lc7q6+71uw7Y0icmFzi3ied78gCN5mGRfTBJ4QwEufbifQy/FFqVTaZscBi4gtStUTynGqiJwTBMEzPM+zTBrNjzNU9ZjmQJUw48CVzrknWabKWq12Ha28tgRiGywensvlHj82NvaTDv3csjnb5Pch2SvsOb04gnqRraHFYnGbqn5YRB4sIj9wzj2rXq8vGP9E900R2NZcBAJ4F9koWbh8dHT03p7nWYbaV4YLkrYQY4F+d3POvaRer1sgbupTXqLxwFICzsMggMT30CKsvFKpdJKI/GMYfG9ZYl7YblzetOCU5qUI4E2jNADXRKdkxDfJtapWu8/5NJmIWt039rvVsum9LrouIQCmkzgBvJ2EBuDvYUZeC+S1zNK2ASnKrmWbNt5aKBQubHfsbTMB45dDRQjgXd1vktiJMOtaJZyIjYM7nj6R4nPb5loWJM5o9TzGI6u7f2Wh9JZYYmpq6pFhIK/Nk9h6kR2Jfn/n3HdV9dRarfbrbpU1TQBv82sxfumWPvdZ7nyNzVM6557qed53m4IRo4QtcWQLit9hgYzr1q37VvMmt2Kx+CJV/aemxBqdTvpgPoVu3FGgG/M19ltUVR+nqt+IThG1F44+w5sK8Rvn3Jc9z7t6//79O5uSE2mpVLKTZs4SkUfUarXv2HMZv3RsRi5AAAEEVkyAAN4Vo+eFEUBgLQlYQMn69estm9AjgyA4fWZm5oY9e/bMNhnYLj07QskCcL+YMhOoLew/V1U/ZEeMtjpWr1MG3ljQ4+XT09OvSCib/TiIgoC3LWVxdy2191qua6VSeXCY/esnuVzuTNvRLCKHHFsavh8syPBlaYMMYu+h5zjnPjQ1NXXWLbfcMtNs3SmAN5b1dD5rarlcPs05Z9lsyEC6ljvuIupuxyKF2ZAebpmba7WaHXu3IEimXQBvLDDSggyjrI+Jmz/iResUwBu/dmRkZObGG2+8o13VCOBdRMOvvUt7Nr4I+78trrZ7dArgnX9uPp8P1q1bNxUFNWzduvVo3/e/LCJD3cgGufaaffXXuFQqPUFEPuec+0irsUJUS9s0cccdd9gYenOj0XjiTTfd9Ku4QA+PoO4IvW3btnv4vn++c+7FYRaNq4aGhl67a9eu33Z88iIu6LTZZBG34tIVENi8efMfDw8PWzZPW2i0x62q+rrh4eHP7Ny5s2WGuuaixsYDabJWNz/dAmNnlvqZWy6Xj3TOvUtEnhxmib5kbm7uwt27d+/rJulSghW6+frcqz8ClUrlT4Mg+LwNEVrNjcRLEvstaJucD9n0E5v/OLpT9tuE2kWBt5fEA3gXq5Bmo/Vi78n12RU44YQTCgcOHLCsWq8OS2m/5Wze5IPxY9U71YDxSych/r6KBCzoxDYs2cbPlnMvUX3CYN8viMjvR0ZGTus0HxJ36NfnLeORVdT7+l9Ur1wuP8XmvG1Tnr28qn6q0WicPzk5ectiNue1K3o/+mC/3k/9byJecbkC3ZyvaRrTRwG8X3fOXa2q3y4UCj9vtwGqG+8F5lOW2yMG+/ndmq+JK4X99lVh0qTP5HK57+3atevW5vXX6DmxNagTljpnY/fqxvtlsFub2iGAAALdEyCAt3uW3AkBBBBoKVCpVCpBEFiWUVtctYwatpv62yJiQSZf8n3/D7lczjKz2OD7Y7lc7uxdu3ZNdSINs0Da8Z6HtztWr1MAb7lc/lvnnN3nolqtZtnwFjwI4O3UGvzdMvKOjIw8WVWfFTuiyLLH2OTJtc657wwPD9/F933LrnW8c+6Mer1+ZasfmJGoZSOIHR0WBapbgMGCR7sA3jBjsAU5PDfacVosFs9TVVsUS/MgyDeN0gBfEw8kF5Hr5+bmTt29e/f/S6pyu0m8LVu2HJHL5T4tIkdGGSLjn7FdInxHp4ABAni7JD2At+nl+KLpGLDl6v08PgEZZvb9RnicXqd7H/LcThfz98wL2EY4OwHANuVMeZ731PHx8R+0K3UYKPPRcGy+4ISKlQiACY/TtqDd14eZVS2Txus3btz4scVk30vbWiw4pZXK3HWeHfkZBIEFelnQ+m3OuetV1f7/iIjc4px787p1665JE8i7AgG888dLOufOEZEXhEHqVuZX1Ov1r3crQCHeaiw4Za4Pd71AYfCuZSz/67SbREulkmUiek/SBmUCeLveRNywtYBu2bLlqFwud56IPDu8zE7Q2h7LyPtOEflwmkBexi90tQER8IrF4umqeplzbleaLKTHHXfcfYaGhuy9s2cxWXTNq18Bh4xHBqR3drkaCZnYLRP0kIhYRl47Dv3jvu9f3I1A3n70wX69n7rcDNyutwJdn6+JF3exJ8rENnM/fDlBjcyn9LbTrOK7d3W+JmFeI/UJSLHNTfadsmDeM61xP7470paF6xBAAIFBFyCAd9BbmPohgEDWBHR0dPReuVzOghf/LhbkOF9O2yE6NDR03tjYmB2V1PbY02Kx+DBVtaCD+3Y6Vi+2+HTP5h+lYXCkLQac1e6YSQJ4s9aVsl0e61d79+49OpfLPcY5Z4tQpViJ99ux6SMjI5d3yogR9s+zReRiEbkzCIJTJiYmvtmq9rHFqgXBtrGMTBtjQZN2dPa5KTUJ4E0JNYiXxTJHn2kZzzsFh8WCYS4qFApviQdelUqlomVaF5GfxY6BJAPvIHacVVinXo8vepmBN/YdkEaeAN40SqvgmnCM+vdh0GvHsUJUpVKpdP9wM933CoXCS3bs2GEb7A4++nUEdXhsatk244WBOxaAOWfHOeZyuQu7nXU3XkcWnFZBB48V0Rb3VfXRzjkbizws/NO1qvrqarX6n5a5udFoWPD3S6JAXlW94Pbbb78m6eSK6NaLXfCMq4ULOakWkLZv375+bm7uobaJLww8HraNrc65CxuNxqXdzrqbUM5zOUlmdfX5NKUNj+J9vKq+O83cSHTPTkf4xuY/frqMQLCrO22oa1dHAmDS9IDVe02Lz8QbPM979fj4eHXz5s2HDQ0N2Tzda0TkLiJim6PfOTc398F2n5eMX1Zvn6Dk/yuwZcuWPw8D2l+UZu4lcqtUKscHQfBVEbm0VXKKVsb9+rwlAIZeHhOwjLvHhOtDtoFz/nPeOXfe1NTUJ2655Za5crlsc+p26texUSCvql5o4/6lSvajD/br/bRUA57XX4FezdckzWuk/a0XrRGpqj87O/uEVsk5Okkxn9JJaG39vVfzNUudf7HnRWtQqnrD7OzsC5Y659KP74611VuoLQIIINBagABeegcCCCDQPwHdvn37XRqNxrFBEDxWRJ4qIkeLyC+cc99Q1YeG/20lsgmbT+Zyuc8EQTBZq9Us4DF6WBaCU1X1feHkzlXT09Mv37Nnz52tqhLLPGqTn79Q1c8656IMvw8Rkb+xSVEReXytVrMFKh4ILFnAAlH27dt3L+ecZQo42Tln2cBsIvIG59yvVPUx4X/ba9RU9ePOuS80H220bdu2jXNzc29TVTsyby5NJqWtW7fez/d9O/70QeHrfdsmY0RknYg8TUSOCo/VPqNdIMOSK88TB1JgdHT03p7nXWb92bLcdQokDydIrP9bJlALxLJscrUQ5wgRebplU1LVN1ar1YtPOOGEww8cOGB9tO0jl8vd1fd9CyS3bBwXdrre/j49PT21Z8+e2TTXcs2aF+jp+MI+42dmZjbOzs56KaRPFZFzgiB4hud5/9Hpet/3G5OTk3s7bX7qdB/+vqoErL8eGQa9RgueP/A873nj4+PjUU0sQKtQKBQ9z/uViBwcT4efpxeFp2O8vFar2Wf8IY9lBMBY2c5X1Te3WkCyTOzDw8PHOeee7Jw7PTYuOqCqVzQajXdOTk7ahr6ePlhw6ilvN24e3/xpJ0jYbzYLerVMXNd5nnfx+Pi4jS+C+IuFgS+2Qe1gdlv7TN27d+9Xksa/Sw3gDTdkfCDMePq4er3+w6ZKW/n/yPO8reF77RnhuMguu01ELgmPhv99N7Da3YMFp14L9//+lk1oZmbmZFV9ZRjYYp+fZx9++OFXxDfOlcvlv1RVFwTBb2OltPeRnRrzdlX94v79+09vnk9ZTgDv6OjoX3meZ1kgLyOAt/99I8uvGGbBssy6djpX/DPR5kretnHjxm82Z9wP+6JtfDiYnd828c/NzV2VtAjP+CXLPYCytRII5xH/MggCm/+zJAA2j3J9Lpd74djY2M+i59k8oe/7xzrnLIDRxkPzjyAI/tzzvPeIyFbn3En1et0CeVM/+hVwyHgkdZMM5IXh+syoc+6xqmrj9D8NK2prNe+2+ermTOv2e3bTpk2PE5F/sDntsN9f4fv+O5bye7EffbBf76eB7CSDU6mez9fEqWKni/67rQe1Y3TO5VT1UWGG60sKhcK5Sz3tiPmUwemwS6xJX+Zr4mWLThN1zn1WVdueOhZfDxWRxHnPtPXux3dH2rJwHQIIIDDoAgTwDnoLUz8EEFgRga1bt94tCALLLrQ5nFyxndIWUGgTkPaYD9AVkU9v3LixGv5InB/wW3Cjqj4vllXJMnB9244UrdVqPyqXy0c65yyAy4LD3js9Pf2GdsG7EUC5XH6Ac+7y2H3jNhZEfEa9XrfAx7aZf1cElBfNrECpVHqgc84WoO6vqqMicqSIPDBW4PkAXd/3r5mYmPhv619hVt0HOeee2jRhaQv5/zw3N3eBLUQVi0X7ux2DKqp6RrVa/VSK/qnFYvHpqmoT9/dMgPtaLpd7WXwBILO4FCwrAl6pVLLMjjZZfqtz7rR6vd52MtAKbv38zjvv/HvnnGWPjj77ozrZ5/rHPM87Z2xs7A/RJEgvKpw2+0AvXpt7ri6BXo8visXiA1X1K2F2vG7jkCG926IZvV+lUrlnEASvFhE7ySL6nreMdImBLJs3b96Qz+evcM5ZkMyCh6p+dXZ29vSkjCtpA2BKpZJtwrs+DKyMv8aCzXFhUNdHbNzUVJibnXPvVtVr0hyP3a3mYcGpW5Ldv0+xWHy2qtopKfHxrP1mu8LzvI9Wq1ULZmn3u82OKX2wZbcVkSeHJbSA2dfVarWDAS/272kDeMvl8mnOuasSant9Pp8/ZefOnf8T/a1F+e3PN6jqu4aHh7++c+fO6e7LJd+RBad+Sff2dUql0rCdGuSce1nshBfrzy0DWYrF4osso3mLkv3G87xnjo+Pf6v572kDeGPHkp7QfA878r1arV69VBUCYJYql73ntfj+v01Vr/R9/18mJiZubt6M0VyLhM0ZnxsZGTm9+VQjxi/Za39K1Fpgy5Ytf5HL5d4oIk+KbWi7pdXGo82bN/9xPp+/zjlXbnFXm0M8qykRRscm6NfnLeORjk0xkBdYvx0eHraxyONjvxlt/GKb/f8xn89f32lcbL9rh4eHnyMiF4S/D35jCWImJiZuWgxaP/pgv95Pi6k31/ZHoJ/zNfEahafm2VqQBcanffzr3NzcK5aafTf+O9rWt6rVqs3z8FgjAv2cr4mTlkqle4nIv4Sbu9NoW1Kk9x84cOCCNDEErW7Yj++ONJXhGgQQQGAtCBDAuxZamToigEDfBcJFHAvQtSxJdhyvTabYYuUNuVyuvmvXrls7Tc7bPebm5p7onHuhqv4unhVmdHT0kap67NTU1D8uMovogiPa8/l8sG7duqml7jTtOy4vmCmBYrH4EFX9cuxIx7qqfss5913f978/OTl5e4cCz+/ItgwbYTDv/4my4IVHSr8yl8uNjY+PfztF8O7BlwqzGmyMvzYZGjPVdVZVYcKJwPM8z/v4+Ph4p93Nh9QtzE53WPwfR0ZGZuILrZYZrEXA+bKdfN+/aWJi4nfLvhE3WBMCvRxfhNmSiiIy1G1M3/dv37Rp0yRjmW7LZvJ+WiqVLLPom0TkayJyeYcFTwtifGoQBKPhRqM/slqp6i+DILim0Whc2+oIubQBMMVi8ShVfX8s6ECcc9/P5XLvGx8fn4wr2vfJyMjI5apqAZW2Qe9q59zXJiYmfr2YcU63WoYA3m5Jdv8+tvjpnPuUc87+9xMW3F0oFH64hM85O57Xjt+1DaIW0GJ97ZBH2gDeUqn3OIQlAAAUb0lEQVQ0v4E0/mTn3I3OuUsnJiZ+Hv/38PSCT4vIMSKywzn30XXr1n0rHuTbfbXWd2TBqZ/avX2t2O9Py754led5nx4fH7eNHImPSqXy4CAI7PSLP49tNN1nJ2X4vv/JVtnr0gbwnnjiiSNTU1MXq2o8gPf3zrkrN27ceM0S3rMH60EATG/7Uj/vHv4mtA31j4hO29q3b191CSelaKVSKTvnXqeqFyT9NmX80s+W5bWWK2DZRTdu3HipqtpG/GstqH3Dhg03tvrstOuPOOKIZzvn7EQ7y/C/ISzDj1T1U7fffvs3FzlPPv/0fn3eMh5Zbo9Zvc8Px9t2csXXbIyw1HHxtm3b7tFoNN7gnKvX6/UrF/sbsh99sF/vp9XbGwa65H2br0lQ1C1btmzK5XId5xyb5+WX2iLMpyxVbvU/r5/zNQlaC9b424juX+ympqR79eO7Y/X3CmqAAAIIdEeAAN7uOHIXBBBAYIHACSecULB/bM6GsQQqPfHEE9ft2LHDAoF5IJA1gfkfjHv37r1zCYtPh9QlzMyrzVnBslZhyoMAAggggAACKyew2scLFuwlIo3lBHV1Sz+2yaQrk/rdKhf3+V8B6ys7duyYWezCfFb8LFPY7t27LctusNJlst/mBw4cWDc9PT213N8sK10XXl/WzPyIfd/NzMxsnJ6eDiYnJ/eu1s8C+uwhn+mzWfhMXEqbMH5ZihrPSSNg2dULhYJbybFxvz5vGY+k6RGDeU1WfsP2ow/26/00mD1l9dcqK329H5LMp/RDObuvsdrnaxYj24/vjsWUh2sR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AQJ4B7l1qRsCCCCAAAIIIIAAAggggAACCCCAAAIIIIAAAggggAACCCCAAAIIIIAAAggggAACCCCAQOYECODNXJNQIAQQQAABBBBAAAEEEEAAAQQQQAABBBBAAAEEEEAAAQQQQAABBBBAAAEEEEAAAQQQQACBQRYggHeQW5e6IYAAAggggAACCCCAAAIIIIAAAggggAACCCCAAAIIIIAAAggggAACCCCAAAIIIIAAAghkToAA3sw1CQVCAAEEEEAAAQQQQAABBBBAAAEEEEAAAQQQQAABBBBAAAEEEEAAAQQQQAABBBBAAAEEEBhkgf8PEVh4VJ56ul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3" name="直接连接符 12"/>
          <p:cNvCxnSpPr>
            <a:endCxn id="14" idx="2"/>
          </p:cNvCxnSpPr>
          <p:nvPr/>
        </p:nvCxnSpPr>
        <p:spPr>
          <a:xfrm flipV="1">
            <a:off x="1831655" y="3861038"/>
            <a:ext cx="8958958" cy="611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0790613" y="3769469"/>
            <a:ext cx="183138" cy="183138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52497" y="2260893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VCG</a:t>
            </a:r>
            <a:endParaRPr lang="zh-CN" altLang="en-US" sz="2000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809973" y="2268769"/>
            <a:ext cx="270000" cy="270000"/>
            <a:chOff x="6535243" y="2524701"/>
            <a:chExt cx="717051" cy="717051"/>
          </a:xfrm>
        </p:grpSpPr>
        <p:sp>
          <p:nvSpPr>
            <p:cNvPr id="17" name="泪滴形 16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052497" y="4795633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Veer</a:t>
            </a:r>
            <a:endParaRPr lang="zh-CN" altLang="en-US" sz="2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18" y="2010210"/>
            <a:ext cx="1512946" cy="100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53587" y="3005887"/>
            <a:ext cx="1463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baby_gender_raw_page1_6.jpg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22" y="2010211"/>
            <a:ext cx="1510867" cy="100661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351244" y="3118310"/>
            <a:ext cx="1427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child_gender_raw_page1_6.jpg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78" y="2034391"/>
            <a:ext cx="1512947" cy="1008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013278" y="3079361"/>
            <a:ext cx="163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early_youth_male_raw_page10_65.jpg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652618" y="3094790"/>
            <a:ext cx="163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early_youth_female_raw_page7_53.jpg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239" y="2060819"/>
            <a:ext cx="1512943" cy="1008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306040" y="3116103"/>
            <a:ext cx="144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youth_male_raw_page5_90.jpg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784863" y="4838321"/>
            <a:ext cx="270000" cy="270000"/>
            <a:chOff x="6535243" y="2524701"/>
            <a:chExt cx="717051" cy="717051"/>
          </a:xfrm>
        </p:grpSpPr>
        <p:sp>
          <p:nvSpPr>
            <p:cNvPr id="39" name="泪滴形 38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2544767" y="5449831"/>
            <a:ext cx="168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youth_female_veer_raw_page1_64.jpg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64" y="4371935"/>
            <a:ext cx="1512000" cy="1008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89" y="4371935"/>
            <a:ext cx="1512000" cy="10080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207314" y="5449831"/>
            <a:ext cx="187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middle_age_male_veer_raw_page30_52.jpg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48" y="4365107"/>
            <a:ext cx="1512000" cy="100800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013278" y="5459176"/>
            <a:ext cx="195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middle_age_female_veer_raw_page8_19.jpg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07" y="4371935"/>
            <a:ext cx="1512000" cy="100800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845407" y="5449471"/>
            <a:ext cx="161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older_male_veer_raw_page3_75.jpg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32" y="4335345"/>
            <a:ext cx="1512000" cy="100800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9408225" y="5449471"/>
            <a:ext cx="161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older_female_veer_raw_page1_63.jpg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03" y="2015363"/>
            <a:ext cx="1512946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28" grpId="0"/>
      <p:bldP spid="29" grpId="0"/>
      <p:bldP spid="32" grpId="0"/>
      <p:bldP spid="37" grpId="0"/>
      <p:bldP spid="42" grpId="0"/>
      <p:bldP spid="45" grpId="0"/>
      <p:bldP spid="47" grpId="0"/>
      <p:bldP spid="49" grpId="0"/>
      <p:bldP spid="5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5049</TotalTime>
  <Words>2746</Words>
  <Application>Microsoft Office PowerPoint</Application>
  <PresentationFormat>宽屏</PresentationFormat>
  <Paragraphs>306</Paragraphs>
  <Slides>27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 Unicode MS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吴家明</dc:creator>
  <cp:lastModifiedBy>li xinjia</cp:lastModifiedBy>
  <cp:revision>229</cp:revision>
  <dcterms:created xsi:type="dcterms:W3CDTF">2014-06-18T03:33:50Z</dcterms:created>
  <dcterms:modified xsi:type="dcterms:W3CDTF">2019-05-08T07:13:50Z</dcterms:modified>
</cp:coreProperties>
</file>